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モトヤアポロ Bold" panose="020B0604020202020204" charset="-128"/>
      <p:regular r:id="rId23"/>
    </p:embeddedFont>
    <p:embeddedFont>
      <p:font typeface="モトヤアポロ Heavy" panose="020B0604020202020204" charset="-128"/>
      <p:regular r:id="rId24"/>
    </p:embeddedFont>
    <p:embeddedFont>
      <p:font typeface="モトヤアポロ Light" panose="020B0604020202020204" charset="-128"/>
      <p:regular r:id="rId25"/>
    </p:embeddedFont>
    <p:embeddedFont>
      <p:font typeface="Poppins" panose="00000500000000000000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5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3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trainingdatapro/computed-tomography-ct-of-the-brain?select=file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97644" y="525290"/>
            <a:ext cx="15161656" cy="9031797"/>
            <a:chOff x="0" y="0"/>
            <a:chExt cx="3993193" cy="2378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93193" cy="2378745"/>
            </a:xfrm>
            <a:custGeom>
              <a:avLst/>
              <a:gdLst/>
              <a:ahLst/>
              <a:cxnLst/>
              <a:rect l="l" t="t" r="r" b="b"/>
              <a:pathLst>
                <a:path w="3993193" h="2378745">
                  <a:moveTo>
                    <a:pt x="26042" y="0"/>
                  </a:moveTo>
                  <a:lnTo>
                    <a:pt x="3967152" y="0"/>
                  </a:lnTo>
                  <a:cubicBezTo>
                    <a:pt x="3974058" y="0"/>
                    <a:pt x="3980682" y="2744"/>
                    <a:pt x="3985566" y="7627"/>
                  </a:cubicBezTo>
                  <a:cubicBezTo>
                    <a:pt x="3990450" y="12511"/>
                    <a:pt x="3993193" y="19135"/>
                    <a:pt x="3993193" y="26042"/>
                  </a:cubicBezTo>
                  <a:lnTo>
                    <a:pt x="3993193" y="2352703"/>
                  </a:lnTo>
                  <a:cubicBezTo>
                    <a:pt x="3993193" y="2367086"/>
                    <a:pt x="3981534" y="2378745"/>
                    <a:pt x="3967152" y="2378745"/>
                  </a:cubicBezTo>
                  <a:lnTo>
                    <a:pt x="26042" y="2378745"/>
                  </a:lnTo>
                  <a:cubicBezTo>
                    <a:pt x="11659" y="2378745"/>
                    <a:pt x="0" y="2367086"/>
                    <a:pt x="0" y="2352703"/>
                  </a:cubicBezTo>
                  <a:lnTo>
                    <a:pt x="0" y="26042"/>
                  </a:lnTo>
                  <a:cubicBezTo>
                    <a:pt x="0" y="11659"/>
                    <a:pt x="11659" y="0"/>
                    <a:pt x="26042" y="0"/>
                  </a:cubicBezTo>
                  <a:close/>
                </a:path>
              </a:pathLst>
            </a:custGeom>
            <a:solidFill>
              <a:srgbClr val="F8F6ED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993193" cy="2445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609151" y="6276153"/>
            <a:ext cx="9695533" cy="997688"/>
            <a:chOff x="0" y="0"/>
            <a:chExt cx="2553556" cy="2627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53556" cy="262766"/>
            </a:xfrm>
            <a:custGeom>
              <a:avLst/>
              <a:gdLst/>
              <a:ahLst/>
              <a:cxnLst/>
              <a:rect l="l" t="t" r="r" b="b"/>
              <a:pathLst>
                <a:path w="2553556" h="262766">
                  <a:moveTo>
                    <a:pt x="26351" y="0"/>
                  </a:moveTo>
                  <a:lnTo>
                    <a:pt x="2527205" y="0"/>
                  </a:lnTo>
                  <a:cubicBezTo>
                    <a:pt x="2534194" y="0"/>
                    <a:pt x="2540896" y="2776"/>
                    <a:pt x="2545838" y="7718"/>
                  </a:cubicBezTo>
                  <a:cubicBezTo>
                    <a:pt x="2550780" y="12660"/>
                    <a:pt x="2553556" y="19362"/>
                    <a:pt x="2553556" y="26351"/>
                  </a:cubicBezTo>
                  <a:lnTo>
                    <a:pt x="2553556" y="236415"/>
                  </a:lnTo>
                  <a:cubicBezTo>
                    <a:pt x="2553556" y="243404"/>
                    <a:pt x="2550780" y="250106"/>
                    <a:pt x="2545838" y="255048"/>
                  </a:cubicBezTo>
                  <a:cubicBezTo>
                    <a:pt x="2540896" y="259989"/>
                    <a:pt x="2534194" y="262766"/>
                    <a:pt x="2527205" y="262766"/>
                  </a:cubicBezTo>
                  <a:lnTo>
                    <a:pt x="26351" y="262766"/>
                  </a:lnTo>
                  <a:cubicBezTo>
                    <a:pt x="19362" y="262766"/>
                    <a:pt x="12660" y="259989"/>
                    <a:pt x="7718" y="255048"/>
                  </a:cubicBezTo>
                  <a:cubicBezTo>
                    <a:pt x="2776" y="250106"/>
                    <a:pt x="0" y="243404"/>
                    <a:pt x="0" y="236415"/>
                  </a:cubicBezTo>
                  <a:lnTo>
                    <a:pt x="0" y="26351"/>
                  </a:lnTo>
                  <a:cubicBezTo>
                    <a:pt x="0" y="19362"/>
                    <a:pt x="2776" y="12660"/>
                    <a:pt x="7718" y="7718"/>
                  </a:cubicBezTo>
                  <a:cubicBezTo>
                    <a:pt x="12660" y="2776"/>
                    <a:pt x="19362" y="0"/>
                    <a:pt x="26351" y="0"/>
                  </a:cubicBezTo>
                  <a:close/>
                </a:path>
              </a:pathLst>
            </a:custGeom>
            <a:solidFill>
              <a:srgbClr val="EAE2B6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553556" cy="329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-689010" y="689010"/>
            <a:ext cx="2972255" cy="1594234"/>
          </a:xfrm>
          <a:custGeom>
            <a:avLst/>
            <a:gdLst/>
            <a:ahLst/>
            <a:cxnLst/>
            <a:rect l="l" t="t" r="r" b="b"/>
            <a:pathLst>
              <a:path w="2972255" h="1594234">
                <a:moveTo>
                  <a:pt x="0" y="0"/>
                </a:moveTo>
                <a:lnTo>
                  <a:pt x="2972255" y="0"/>
                </a:lnTo>
                <a:lnTo>
                  <a:pt x="2972255" y="1594235"/>
                </a:lnTo>
                <a:lnTo>
                  <a:pt x="0" y="1594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-689010" y="3661265"/>
            <a:ext cx="2972255" cy="1594234"/>
          </a:xfrm>
          <a:custGeom>
            <a:avLst/>
            <a:gdLst/>
            <a:ahLst/>
            <a:cxnLst/>
            <a:rect l="l" t="t" r="r" b="b"/>
            <a:pathLst>
              <a:path w="2972255" h="1594234">
                <a:moveTo>
                  <a:pt x="0" y="0"/>
                </a:moveTo>
                <a:lnTo>
                  <a:pt x="2972255" y="0"/>
                </a:lnTo>
                <a:lnTo>
                  <a:pt x="2972255" y="1594235"/>
                </a:lnTo>
                <a:lnTo>
                  <a:pt x="0" y="1594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-689010" y="6633521"/>
            <a:ext cx="2972255" cy="1594234"/>
          </a:xfrm>
          <a:custGeom>
            <a:avLst/>
            <a:gdLst/>
            <a:ahLst/>
            <a:cxnLst/>
            <a:rect l="l" t="t" r="r" b="b"/>
            <a:pathLst>
              <a:path w="2972255" h="1594234">
                <a:moveTo>
                  <a:pt x="0" y="0"/>
                </a:moveTo>
                <a:lnTo>
                  <a:pt x="2972255" y="0"/>
                </a:lnTo>
                <a:lnTo>
                  <a:pt x="2972255" y="1594234"/>
                </a:lnTo>
                <a:lnTo>
                  <a:pt x="0" y="1594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-689010" y="9605776"/>
            <a:ext cx="2972255" cy="1594234"/>
          </a:xfrm>
          <a:custGeom>
            <a:avLst/>
            <a:gdLst/>
            <a:ahLst/>
            <a:cxnLst/>
            <a:rect l="l" t="t" r="r" b="b"/>
            <a:pathLst>
              <a:path w="2972255" h="1594234">
                <a:moveTo>
                  <a:pt x="0" y="0"/>
                </a:moveTo>
                <a:lnTo>
                  <a:pt x="2972255" y="0"/>
                </a:lnTo>
                <a:lnTo>
                  <a:pt x="2972255" y="1594234"/>
                </a:lnTo>
                <a:lnTo>
                  <a:pt x="0" y="1594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609151" y="7613349"/>
            <a:ext cx="9695533" cy="997688"/>
            <a:chOff x="0" y="0"/>
            <a:chExt cx="2553556" cy="26276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53556" cy="262766"/>
            </a:xfrm>
            <a:custGeom>
              <a:avLst/>
              <a:gdLst/>
              <a:ahLst/>
              <a:cxnLst/>
              <a:rect l="l" t="t" r="r" b="b"/>
              <a:pathLst>
                <a:path w="2553556" h="262766">
                  <a:moveTo>
                    <a:pt x="26351" y="0"/>
                  </a:moveTo>
                  <a:lnTo>
                    <a:pt x="2527205" y="0"/>
                  </a:lnTo>
                  <a:cubicBezTo>
                    <a:pt x="2534194" y="0"/>
                    <a:pt x="2540896" y="2776"/>
                    <a:pt x="2545838" y="7718"/>
                  </a:cubicBezTo>
                  <a:cubicBezTo>
                    <a:pt x="2550780" y="12660"/>
                    <a:pt x="2553556" y="19362"/>
                    <a:pt x="2553556" y="26351"/>
                  </a:cubicBezTo>
                  <a:lnTo>
                    <a:pt x="2553556" y="236415"/>
                  </a:lnTo>
                  <a:cubicBezTo>
                    <a:pt x="2553556" y="243404"/>
                    <a:pt x="2550780" y="250106"/>
                    <a:pt x="2545838" y="255048"/>
                  </a:cubicBezTo>
                  <a:cubicBezTo>
                    <a:pt x="2540896" y="259989"/>
                    <a:pt x="2534194" y="262766"/>
                    <a:pt x="2527205" y="262766"/>
                  </a:cubicBezTo>
                  <a:lnTo>
                    <a:pt x="26351" y="262766"/>
                  </a:lnTo>
                  <a:cubicBezTo>
                    <a:pt x="19362" y="262766"/>
                    <a:pt x="12660" y="259989"/>
                    <a:pt x="7718" y="255048"/>
                  </a:cubicBezTo>
                  <a:cubicBezTo>
                    <a:pt x="2776" y="250106"/>
                    <a:pt x="0" y="243404"/>
                    <a:pt x="0" y="236415"/>
                  </a:cubicBezTo>
                  <a:lnTo>
                    <a:pt x="0" y="26351"/>
                  </a:lnTo>
                  <a:cubicBezTo>
                    <a:pt x="0" y="19362"/>
                    <a:pt x="2776" y="12660"/>
                    <a:pt x="7718" y="7718"/>
                  </a:cubicBezTo>
                  <a:cubicBezTo>
                    <a:pt x="12660" y="2776"/>
                    <a:pt x="19362" y="0"/>
                    <a:pt x="26351" y="0"/>
                  </a:cubicBezTo>
                  <a:close/>
                </a:path>
              </a:pathLst>
            </a:custGeom>
            <a:solidFill>
              <a:srgbClr val="EAE2B6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2553556" cy="338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066906" y="3577925"/>
            <a:ext cx="2898359" cy="2422512"/>
          </a:xfrm>
          <a:custGeom>
            <a:avLst/>
            <a:gdLst/>
            <a:ahLst/>
            <a:cxnLst/>
            <a:rect l="l" t="t" r="r" b="b"/>
            <a:pathLst>
              <a:path w="2898359" h="2422512">
                <a:moveTo>
                  <a:pt x="0" y="0"/>
                </a:moveTo>
                <a:lnTo>
                  <a:pt x="2898359" y="0"/>
                </a:lnTo>
                <a:lnTo>
                  <a:pt x="2898359" y="2422512"/>
                </a:lnTo>
                <a:lnTo>
                  <a:pt x="0" y="2422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25" r="-4425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965031" y="1942674"/>
            <a:ext cx="13102109" cy="1359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AUTOMATIC CRANIAL DEFECT RECONSTRUCTION AND IMPLANT MODELLING USING DEEP LEARNING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62363" y="6263859"/>
            <a:ext cx="3152582" cy="74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b="1" spc="50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Presentation by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61494" y="6301886"/>
            <a:ext cx="513905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 spc="44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Subhransu Priyaranjan Nayak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89466" y="7576254"/>
            <a:ext cx="3152582" cy="74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b="1" spc="50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Supervisor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33580" y="7614354"/>
            <a:ext cx="513905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 spc="44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Dr. Satish Kumar Panda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06903" y="638175"/>
            <a:ext cx="13474194" cy="921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0"/>
              </a:lnSpc>
            </a:pPr>
            <a:r>
              <a:rPr lang="en-US" sz="3492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BTP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3661" y="2613088"/>
            <a:ext cx="7502314" cy="3676134"/>
          </a:xfrm>
          <a:custGeom>
            <a:avLst/>
            <a:gdLst/>
            <a:ahLst/>
            <a:cxnLst/>
            <a:rect l="l" t="t" r="r" b="b"/>
            <a:pathLst>
              <a:path w="7502314" h="3676134">
                <a:moveTo>
                  <a:pt x="0" y="0"/>
                </a:moveTo>
                <a:lnTo>
                  <a:pt x="7502313" y="0"/>
                </a:lnTo>
                <a:lnTo>
                  <a:pt x="7502313" y="3676134"/>
                </a:lnTo>
                <a:lnTo>
                  <a:pt x="0" y="3676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80974" y="2613088"/>
            <a:ext cx="7588174" cy="3599934"/>
          </a:xfrm>
          <a:custGeom>
            <a:avLst/>
            <a:gdLst/>
            <a:ahLst/>
            <a:cxnLst/>
            <a:rect l="l" t="t" r="r" b="b"/>
            <a:pathLst>
              <a:path w="7588174" h="3599934">
                <a:moveTo>
                  <a:pt x="0" y="0"/>
                </a:moveTo>
                <a:lnTo>
                  <a:pt x="7588174" y="0"/>
                </a:lnTo>
                <a:lnTo>
                  <a:pt x="7588174" y="3599934"/>
                </a:lnTo>
                <a:lnTo>
                  <a:pt x="0" y="3599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86" b="-211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8901861"/>
            <a:ext cx="1362106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spc="66">
                <a:solidFill>
                  <a:srgbClr val="504E43"/>
                </a:solidFill>
                <a:latin typeface="モトヤアポロ Heavy"/>
                <a:ea typeface="モトヤアポロ Heavy"/>
                <a:cs typeface="モトヤアポロ Heavy"/>
                <a:sym typeface="モトヤアポロ Heavy"/>
              </a:rPr>
              <a:t>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2628" y="107949"/>
            <a:ext cx="16386692" cy="92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 OTSU'S BINARIZATION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7691" y="1128666"/>
            <a:ext cx="17300599" cy="140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644" lvl="1" indent="-346322" algn="l">
              <a:lnSpc>
                <a:spcPts val="4491"/>
              </a:lnSpc>
              <a:buFont typeface="Arial"/>
              <a:buChar char="•"/>
            </a:pPr>
            <a:r>
              <a:rPr lang="en-US" sz="3208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An automatic method that finds the best threshold to split a grayscale image into two parts—foreground and background—by minimizing the difference within each part.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5103" y="6769075"/>
            <a:ext cx="16756234" cy="223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 spc="57" dirty="0">
                <a:solidFill>
                  <a:srgbClr val="000000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Key OpenCV Functions :  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spc="57" dirty="0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cv2.normalize()  and  cv2.bilateralFilter()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spc="57" dirty="0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cv2.threshold()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spc="57" dirty="0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cv2.morphologyEx()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36778" y="6182514"/>
            <a:ext cx="13860422" cy="572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51"/>
              </a:lnSpc>
            </a:pPr>
            <a:r>
              <a:rPr lang="en-US" sz="3608" u="sng" spc="64" dirty="0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  Bone Extraction using  Otsu's binarization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1080" y="255516"/>
            <a:ext cx="17852871" cy="9775968"/>
            <a:chOff x="0" y="0"/>
            <a:chExt cx="4701991" cy="2574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1991" cy="2574741"/>
            </a:xfrm>
            <a:custGeom>
              <a:avLst/>
              <a:gdLst/>
              <a:ahLst/>
              <a:cxnLst/>
              <a:rect l="l" t="t" r="r" b="b"/>
              <a:pathLst>
                <a:path w="4701991" h="2574741">
                  <a:moveTo>
                    <a:pt x="22116" y="0"/>
                  </a:moveTo>
                  <a:lnTo>
                    <a:pt x="4679875" y="0"/>
                  </a:lnTo>
                  <a:cubicBezTo>
                    <a:pt x="4692089" y="0"/>
                    <a:pt x="4701991" y="9902"/>
                    <a:pt x="4701991" y="22116"/>
                  </a:cubicBezTo>
                  <a:lnTo>
                    <a:pt x="4701991" y="2552624"/>
                  </a:lnTo>
                  <a:cubicBezTo>
                    <a:pt x="4701991" y="2564839"/>
                    <a:pt x="4692089" y="2574741"/>
                    <a:pt x="4679875" y="2574741"/>
                  </a:cubicBezTo>
                  <a:lnTo>
                    <a:pt x="22116" y="2574741"/>
                  </a:lnTo>
                  <a:cubicBezTo>
                    <a:pt x="16251" y="2574741"/>
                    <a:pt x="10625" y="2572410"/>
                    <a:pt x="6478" y="2568263"/>
                  </a:cubicBezTo>
                  <a:cubicBezTo>
                    <a:pt x="2330" y="2564115"/>
                    <a:pt x="0" y="2558490"/>
                    <a:pt x="0" y="2552624"/>
                  </a:cubicBezTo>
                  <a:lnTo>
                    <a:pt x="0" y="22116"/>
                  </a:lnTo>
                  <a:cubicBezTo>
                    <a:pt x="0" y="9902"/>
                    <a:pt x="9902" y="0"/>
                    <a:pt x="22116" y="0"/>
                  </a:cubicBezTo>
                  <a:close/>
                </a:path>
              </a:pathLst>
            </a:custGeom>
            <a:solidFill>
              <a:srgbClr val="F8F6ED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701991" cy="2641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38532" y="3079613"/>
            <a:ext cx="4823493" cy="4697463"/>
          </a:xfrm>
          <a:custGeom>
            <a:avLst/>
            <a:gdLst/>
            <a:ahLst/>
            <a:cxnLst/>
            <a:rect l="l" t="t" r="r" b="b"/>
            <a:pathLst>
              <a:path w="4823493" h="4697463">
                <a:moveTo>
                  <a:pt x="0" y="0"/>
                </a:moveTo>
                <a:lnTo>
                  <a:pt x="4823492" y="0"/>
                </a:lnTo>
                <a:lnTo>
                  <a:pt x="4823492" y="4697463"/>
                </a:lnTo>
                <a:lnTo>
                  <a:pt x="0" y="4697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52321" y="3079613"/>
            <a:ext cx="4560638" cy="4697463"/>
          </a:xfrm>
          <a:custGeom>
            <a:avLst/>
            <a:gdLst/>
            <a:ahLst/>
            <a:cxnLst/>
            <a:rect l="l" t="t" r="r" b="b"/>
            <a:pathLst>
              <a:path w="4560638" h="4697463">
                <a:moveTo>
                  <a:pt x="0" y="0"/>
                </a:moveTo>
                <a:lnTo>
                  <a:pt x="4560638" y="0"/>
                </a:lnTo>
                <a:lnTo>
                  <a:pt x="4560638" y="4697463"/>
                </a:lnTo>
                <a:lnTo>
                  <a:pt x="0" y="4697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45" r="-174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1555" y="8707876"/>
            <a:ext cx="1362106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spc="66">
                <a:solidFill>
                  <a:srgbClr val="504E43"/>
                </a:solidFill>
                <a:latin typeface="モトヤアポロ Heavy"/>
                <a:ea typeface="モトヤアポロ Heavy"/>
                <a:cs typeface="モトヤアポロ Heavy"/>
                <a:sym typeface="モトヤアポロ Heavy"/>
              </a:rPr>
              <a:t>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2608" y="373062"/>
            <a:ext cx="16386692" cy="92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MORPHOLOGICAL OPERATIONS TECHNIQUE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5655" y="1321312"/>
            <a:ext cx="17300599" cy="137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1054" lvl="1" indent="-335527" algn="l">
              <a:lnSpc>
                <a:spcPts val="4351"/>
              </a:lnSpc>
              <a:buFont typeface="Arial"/>
              <a:buChar char="•"/>
            </a:pPr>
            <a:r>
              <a:rPr lang="en-US" sz="3108" spc="55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A set of image processing operations based on the shape or structure of objects within an image, often used for image enhancement, noise reduction, and feature extraction.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5655" y="2717663"/>
            <a:ext cx="6860318" cy="533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 spc="57">
                <a:solidFill>
                  <a:srgbClr val="000000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Key OpenCV Functions : 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GaussianBlur()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cv2.adaptiveThreshold()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cv2.bitwise_not()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cv2.morphologyEx()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cv2.dilate()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cv2.findContours()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cv2.drawContours()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cv2.fillPoly()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74627" y="7886699"/>
            <a:ext cx="9784673" cy="517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31"/>
              </a:lnSpc>
            </a:pPr>
            <a:r>
              <a:rPr lang="en-US" sz="3308" u="sng" spc="59" dirty="0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 Bone Extraction using Morphological Operations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05389" y="2845325"/>
            <a:ext cx="11143807" cy="5462293"/>
          </a:xfrm>
          <a:custGeom>
            <a:avLst/>
            <a:gdLst/>
            <a:ahLst/>
            <a:cxnLst/>
            <a:rect l="l" t="t" r="r" b="b"/>
            <a:pathLst>
              <a:path w="11143807" h="5462293">
                <a:moveTo>
                  <a:pt x="0" y="0"/>
                </a:moveTo>
                <a:lnTo>
                  <a:pt x="11143807" y="0"/>
                </a:lnTo>
                <a:lnTo>
                  <a:pt x="11143807" y="5462293"/>
                </a:lnTo>
                <a:lnTo>
                  <a:pt x="0" y="5462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1" t="-1105" b="-110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1555" y="9091765"/>
            <a:ext cx="1362106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spc="66">
                <a:solidFill>
                  <a:srgbClr val="504E43"/>
                </a:solidFill>
                <a:latin typeface="モトヤアポロ Heavy"/>
                <a:ea typeface="モトヤアポロ Heavy"/>
                <a:cs typeface="モトヤアポロ Heavy"/>
                <a:sym typeface="モトヤアポロ Heavy"/>
              </a:rPr>
              <a:t>12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2608" y="244696"/>
            <a:ext cx="16386692" cy="92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THRESHOLDING AND MORPHOLOGICAL OPERATIONS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1555" y="2483375"/>
            <a:ext cx="6067478" cy="309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 spc="57">
                <a:solidFill>
                  <a:srgbClr val="000000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Key OpenCV Functions : </a:t>
            </a:r>
            <a:r>
              <a:rPr lang="en-US" sz="3200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 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cv2.imdecode()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cv2.threshold()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cv2.morphologyEx()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cv2.bitwise_and()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74878" y="8150391"/>
            <a:ext cx="13604830" cy="13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8"/>
              </a:lnSpc>
            </a:pPr>
            <a:r>
              <a:rPr lang="en-US" sz="3063" u="sng" spc="55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Bone Extraction  after Combined Threshold and Morphological</a:t>
            </a:r>
          </a:p>
          <a:p>
            <a:pPr algn="ctr">
              <a:lnSpc>
                <a:spcPts val="4288"/>
              </a:lnSpc>
            </a:pPr>
            <a:r>
              <a:rPr lang="en-US" sz="3063" u="sng" spc="55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 Operations Technique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7260" y="1232122"/>
            <a:ext cx="17061936" cy="130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THRESHOLDING AND MORPHOLOGICAL </a:t>
            </a:r>
            <a:r>
              <a:rPr lang="en-US" sz="2999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OPERATIONS REFINE IMAGE SEGMENTATION BY ISOLATING STRUCTURES AND REDUCING NOISE.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556" y="188802"/>
            <a:ext cx="18115494" cy="10029124"/>
            <a:chOff x="-5017" y="-66675"/>
            <a:chExt cx="4771159" cy="2641415"/>
          </a:xfrm>
        </p:grpSpPr>
        <p:sp>
          <p:nvSpPr>
            <p:cNvPr id="3" name="Freeform 3"/>
            <p:cNvSpPr/>
            <p:nvPr/>
          </p:nvSpPr>
          <p:spPr>
            <a:xfrm>
              <a:off x="-5017" y="-66675"/>
              <a:ext cx="4710674" cy="2561352"/>
            </a:xfrm>
            <a:custGeom>
              <a:avLst/>
              <a:gdLst/>
              <a:ahLst/>
              <a:cxnLst/>
              <a:rect l="l" t="t" r="r" b="b"/>
              <a:pathLst>
                <a:path w="4766142" h="2574741">
                  <a:moveTo>
                    <a:pt x="21819" y="0"/>
                  </a:moveTo>
                  <a:lnTo>
                    <a:pt x="4744324" y="0"/>
                  </a:lnTo>
                  <a:cubicBezTo>
                    <a:pt x="4756374" y="0"/>
                    <a:pt x="4766142" y="9768"/>
                    <a:pt x="4766142" y="21819"/>
                  </a:cubicBezTo>
                  <a:lnTo>
                    <a:pt x="4766142" y="2552922"/>
                  </a:lnTo>
                  <a:cubicBezTo>
                    <a:pt x="4766142" y="2558709"/>
                    <a:pt x="4763843" y="2564258"/>
                    <a:pt x="4759752" y="2568350"/>
                  </a:cubicBezTo>
                  <a:cubicBezTo>
                    <a:pt x="4755660" y="2572442"/>
                    <a:pt x="4750110" y="2574741"/>
                    <a:pt x="4744324" y="2574741"/>
                  </a:cubicBezTo>
                  <a:lnTo>
                    <a:pt x="21819" y="2574741"/>
                  </a:lnTo>
                  <a:cubicBezTo>
                    <a:pt x="16032" y="2574741"/>
                    <a:pt x="10482" y="2572442"/>
                    <a:pt x="6391" y="2568350"/>
                  </a:cubicBezTo>
                  <a:cubicBezTo>
                    <a:pt x="2299" y="2564258"/>
                    <a:pt x="0" y="2558709"/>
                    <a:pt x="0" y="2552922"/>
                  </a:cubicBezTo>
                  <a:lnTo>
                    <a:pt x="0" y="21819"/>
                  </a:lnTo>
                  <a:cubicBezTo>
                    <a:pt x="0" y="16032"/>
                    <a:pt x="2299" y="10482"/>
                    <a:pt x="6391" y="6391"/>
                  </a:cubicBezTo>
                  <a:cubicBezTo>
                    <a:pt x="10482" y="2299"/>
                    <a:pt x="16032" y="0"/>
                    <a:pt x="21819" y="0"/>
                  </a:cubicBezTo>
                  <a:close/>
                </a:path>
              </a:pathLst>
            </a:custGeom>
            <a:solidFill>
              <a:srgbClr val="F8F6ED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766142" cy="2641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08849" y="3136457"/>
            <a:ext cx="5137975" cy="4869081"/>
          </a:xfrm>
          <a:custGeom>
            <a:avLst/>
            <a:gdLst/>
            <a:ahLst/>
            <a:cxnLst/>
            <a:rect l="l" t="t" r="r" b="b"/>
            <a:pathLst>
              <a:path w="5137975" h="4869081">
                <a:moveTo>
                  <a:pt x="0" y="0"/>
                </a:moveTo>
                <a:lnTo>
                  <a:pt x="5137974" y="0"/>
                </a:lnTo>
                <a:lnTo>
                  <a:pt x="5137974" y="4869081"/>
                </a:lnTo>
                <a:lnTo>
                  <a:pt x="0" y="4869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771" b="-677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07802" y="3136457"/>
            <a:ext cx="10210067" cy="4964645"/>
          </a:xfrm>
          <a:custGeom>
            <a:avLst/>
            <a:gdLst/>
            <a:ahLst/>
            <a:cxnLst/>
            <a:rect l="l" t="t" r="r" b="b"/>
            <a:pathLst>
              <a:path w="10210067" h="4964645">
                <a:moveTo>
                  <a:pt x="0" y="0"/>
                </a:moveTo>
                <a:lnTo>
                  <a:pt x="10210066" y="0"/>
                </a:lnTo>
                <a:lnTo>
                  <a:pt x="10210066" y="4964645"/>
                </a:lnTo>
                <a:lnTo>
                  <a:pt x="0" y="4964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1555" y="8707876"/>
            <a:ext cx="1362106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spc="66">
                <a:solidFill>
                  <a:srgbClr val="504E43"/>
                </a:solidFill>
                <a:latin typeface="モトヤアポロ Heavy"/>
                <a:ea typeface="モトヤアポロ Heavy"/>
                <a:cs typeface="モトヤアポロ Heavy"/>
                <a:sym typeface="モトヤアポロ Heavy"/>
              </a:rPr>
              <a:t>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2608" y="373062"/>
            <a:ext cx="16386692" cy="92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CANNY EDGE DETECTION TECHNIQUE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0605" y="1031076"/>
            <a:ext cx="17300599" cy="193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1054" lvl="1" indent="-335527" algn="l">
              <a:lnSpc>
                <a:spcPts val="4351"/>
              </a:lnSpc>
              <a:buFont typeface="Arial"/>
              <a:buChar char="•"/>
            </a:pPr>
            <a:r>
              <a:rPr lang="en-US" sz="3108" spc="55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An edge detection algorithm designed to identify and locate edges in an image by detecting areas of rapid intensity change, resulting in a binary image with edges highlighted.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7237" y="8275655"/>
            <a:ext cx="15288163" cy="517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31"/>
              </a:lnSpc>
            </a:pPr>
            <a:r>
              <a:rPr lang="en-US" sz="3308" u="sng" spc="59" dirty="0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Bone Boundary Extraction using canny Edge Detection Technique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555" y="255516"/>
            <a:ext cx="17852871" cy="9775968"/>
            <a:chOff x="0" y="0"/>
            <a:chExt cx="4701991" cy="2574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1991" cy="2574741"/>
            </a:xfrm>
            <a:custGeom>
              <a:avLst/>
              <a:gdLst/>
              <a:ahLst/>
              <a:cxnLst/>
              <a:rect l="l" t="t" r="r" b="b"/>
              <a:pathLst>
                <a:path w="4701991" h="2574741">
                  <a:moveTo>
                    <a:pt x="22116" y="0"/>
                  </a:moveTo>
                  <a:lnTo>
                    <a:pt x="4679875" y="0"/>
                  </a:lnTo>
                  <a:cubicBezTo>
                    <a:pt x="4692089" y="0"/>
                    <a:pt x="4701991" y="9902"/>
                    <a:pt x="4701991" y="22116"/>
                  </a:cubicBezTo>
                  <a:lnTo>
                    <a:pt x="4701991" y="2552624"/>
                  </a:lnTo>
                  <a:cubicBezTo>
                    <a:pt x="4701991" y="2564839"/>
                    <a:pt x="4692089" y="2574741"/>
                    <a:pt x="4679875" y="2574741"/>
                  </a:cubicBezTo>
                  <a:lnTo>
                    <a:pt x="22116" y="2574741"/>
                  </a:lnTo>
                  <a:cubicBezTo>
                    <a:pt x="16251" y="2574741"/>
                    <a:pt x="10625" y="2572410"/>
                    <a:pt x="6478" y="2568263"/>
                  </a:cubicBezTo>
                  <a:cubicBezTo>
                    <a:pt x="2330" y="2564115"/>
                    <a:pt x="0" y="2558490"/>
                    <a:pt x="0" y="2552624"/>
                  </a:cubicBezTo>
                  <a:lnTo>
                    <a:pt x="0" y="22116"/>
                  </a:lnTo>
                  <a:cubicBezTo>
                    <a:pt x="0" y="9902"/>
                    <a:pt x="9902" y="0"/>
                    <a:pt x="22116" y="0"/>
                  </a:cubicBezTo>
                  <a:close/>
                </a:path>
              </a:pathLst>
            </a:custGeom>
            <a:solidFill>
              <a:srgbClr val="F8F6ED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701991" cy="2641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667484" y="3086149"/>
            <a:ext cx="4644343" cy="4921570"/>
          </a:xfrm>
          <a:custGeom>
            <a:avLst/>
            <a:gdLst/>
            <a:ahLst/>
            <a:cxnLst/>
            <a:rect l="l" t="t" r="r" b="b"/>
            <a:pathLst>
              <a:path w="4644343" h="4921570">
                <a:moveTo>
                  <a:pt x="0" y="0"/>
                </a:moveTo>
                <a:lnTo>
                  <a:pt x="4644343" y="0"/>
                </a:lnTo>
                <a:lnTo>
                  <a:pt x="4644343" y="4921570"/>
                </a:lnTo>
                <a:lnTo>
                  <a:pt x="0" y="4921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5" t="-401" b="-40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086149"/>
            <a:ext cx="8515031" cy="4043948"/>
          </a:xfrm>
          <a:custGeom>
            <a:avLst/>
            <a:gdLst/>
            <a:ahLst/>
            <a:cxnLst/>
            <a:rect l="l" t="t" r="r" b="b"/>
            <a:pathLst>
              <a:path w="8515031" h="4043948">
                <a:moveTo>
                  <a:pt x="0" y="0"/>
                </a:moveTo>
                <a:lnTo>
                  <a:pt x="8515031" y="0"/>
                </a:lnTo>
                <a:lnTo>
                  <a:pt x="8515031" y="4043948"/>
                </a:lnTo>
                <a:lnTo>
                  <a:pt x="0" y="4043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23" r="-514" b="-132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1555" y="8707876"/>
            <a:ext cx="1362106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spc="66">
                <a:solidFill>
                  <a:srgbClr val="504E43"/>
                </a:solidFill>
                <a:latin typeface="モトヤアポロ Heavy"/>
                <a:ea typeface="モトヤアポロ Heavy"/>
                <a:cs typeface="モトヤアポロ Heavy"/>
                <a:sym typeface="モトヤアポロ Heavy"/>
              </a:rPr>
              <a:t>14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2608" y="373062"/>
            <a:ext cx="16386692" cy="92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WATERSHED SEGMENTATION TECHNIQUE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3701" y="1172338"/>
            <a:ext cx="17550725" cy="140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644" lvl="1" indent="-346322" algn="l">
              <a:lnSpc>
                <a:spcPts val="4491"/>
              </a:lnSpc>
              <a:buFont typeface="Arial"/>
              <a:buChar char="•"/>
            </a:pPr>
            <a:r>
              <a:rPr lang="en-US" sz="3208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A region-based image segmentation technique that treats pixel intensity as topography, where the goal is to partition the image into regions separated by watershed lines.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036620"/>
            <a:ext cx="8690130" cy="1628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9"/>
              </a:lnSpc>
            </a:pPr>
            <a:r>
              <a:rPr lang="en-US" sz="2642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BONE STRUCTURE EXTRACTION </a:t>
            </a:r>
          </a:p>
          <a:p>
            <a:pPr algn="ctr">
              <a:lnSpc>
                <a:spcPts val="3699"/>
              </a:lnSpc>
            </a:pPr>
            <a:r>
              <a:rPr lang="en-US" sz="2642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USING </a:t>
            </a:r>
          </a:p>
          <a:p>
            <a:pPr algn="ctr">
              <a:lnSpc>
                <a:spcPts val="3699"/>
              </a:lnSpc>
            </a:pPr>
            <a:r>
              <a:rPr lang="en-US" sz="2642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WATERSHED SEGMENTATION TECHNIQUE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53758" y="7961192"/>
            <a:ext cx="7671794" cy="129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5"/>
              </a:lnSpc>
            </a:pPr>
            <a:r>
              <a:rPr lang="en-US" sz="2932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IMPROVED BONE BOUNDARY  EXTRACTION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6628" r="828" b="6628"/>
          <a:stretch>
            <a:fillRect/>
          </a:stretch>
        </p:blipFill>
        <p:spPr>
          <a:xfrm>
            <a:off x="3760792" y="2037187"/>
            <a:ext cx="10479000" cy="722111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1555" y="8707876"/>
            <a:ext cx="1362106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spc="66">
                <a:solidFill>
                  <a:srgbClr val="504E43"/>
                </a:solidFill>
                <a:latin typeface="モトヤアポロ Heavy"/>
                <a:ea typeface="モトヤアポロ Heavy"/>
                <a:cs typeface="モトヤアポロ Heavy"/>
                <a:sym typeface="モトヤアポロ Heavy"/>
              </a:rPr>
              <a:t>15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4297" y="226801"/>
            <a:ext cx="16386692" cy="1810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RAW CT SCAN SKULL SLICES</a:t>
            </a:r>
          </a:p>
          <a:p>
            <a:pPr algn="ctr">
              <a:lnSpc>
                <a:spcPts val="5739"/>
              </a:lnSpc>
            </a:pPr>
            <a:endParaRPr lang="en-US" sz="4099" b="1">
              <a:solidFill>
                <a:srgbClr val="504E43"/>
              </a:solidFill>
              <a:latin typeface="モトヤアポロ Bold"/>
              <a:ea typeface="モトヤアポロ Bold"/>
              <a:cs typeface="モトヤアポロ Bold"/>
              <a:sym typeface="モトヤアポロ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147" b="2147"/>
          <a:stretch>
            <a:fillRect/>
          </a:stretch>
        </p:blipFill>
        <p:spPr>
          <a:xfrm>
            <a:off x="9557736" y="1798709"/>
            <a:ext cx="8153086" cy="6147395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t="4647" b="4647"/>
          <a:stretch>
            <a:fillRect/>
          </a:stretch>
        </p:blipFill>
        <p:spPr>
          <a:xfrm>
            <a:off x="463552" y="1845824"/>
            <a:ext cx="8602402" cy="614739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1555" y="8707876"/>
            <a:ext cx="1362106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spc="66">
                <a:solidFill>
                  <a:srgbClr val="504E43"/>
                </a:solidFill>
                <a:latin typeface="モトヤアポロ Heavy"/>
                <a:ea typeface="モトヤアポロ Heavy"/>
                <a:cs typeface="モトヤアポロ Heavy"/>
                <a:sym typeface="モトヤアポロ Heavy"/>
              </a:rPr>
              <a:t>16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2608" y="300707"/>
            <a:ext cx="16386692" cy="1720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RESULTS OF BONE STRUCTURE EXTRACTION </a:t>
            </a:r>
          </a:p>
          <a:p>
            <a:pPr algn="ctr">
              <a:lnSpc>
                <a:spcPts val="5459"/>
              </a:lnSpc>
            </a:pPr>
            <a:endParaRPr lang="en-US" sz="3899" b="1">
              <a:solidFill>
                <a:srgbClr val="504E43"/>
              </a:solidFill>
              <a:latin typeface="モトヤアポロ Bold"/>
              <a:ea typeface="モトヤアポロ Bold"/>
              <a:cs typeface="モトヤアポロ Bold"/>
              <a:sym typeface="モトヤアポロ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677400" y="7993219"/>
            <a:ext cx="7942526" cy="552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1"/>
              </a:lnSpc>
            </a:pPr>
            <a:r>
              <a:rPr lang="en-US" sz="3422" b="1" u="sng" dirty="0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 BONE BOUNDARY EXTRACTION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2608" y="7993219"/>
            <a:ext cx="8062190" cy="552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77"/>
              </a:lnSpc>
            </a:pPr>
            <a:r>
              <a:rPr lang="en-US" sz="3412" b="1" u="sng" dirty="0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BONE STRUCTURE EXTRACTION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555" y="255516"/>
            <a:ext cx="17852871" cy="9775968"/>
            <a:chOff x="0" y="0"/>
            <a:chExt cx="4701991" cy="2574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1991" cy="2574741"/>
            </a:xfrm>
            <a:custGeom>
              <a:avLst/>
              <a:gdLst/>
              <a:ahLst/>
              <a:cxnLst/>
              <a:rect l="l" t="t" r="r" b="b"/>
              <a:pathLst>
                <a:path w="4701991" h="2574741">
                  <a:moveTo>
                    <a:pt x="22116" y="0"/>
                  </a:moveTo>
                  <a:lnTo>
                    <a:pt x="4679875" y="0"/>
                  </a:lnTo>
                  <a:cubicBezTo>
                    <a:pt x="4692089" y="0"/>
                    <a:pt x="4701991" y="9902"/>
                    <a:pt x="4701991" y="22116"/>
                  </a:cubicBezTo>
                  <a:lnTo>
                    <a:pt x="4701991" y="2552624"/>
                  </a:lnTo>
                  <a:cubicBezTo>
                    <a:pt x="4701991" y="2564839"/>
                    <a:pt x="4692089" y="2574741"/>
                    <a:pt x="4679875" y="2574741"/>
                  </a:cubicBezTo>
                  <a:lnTo>
                    <a:pt x="22116" y="2574741"/>
                  </a:lnTo>
                  <a:cubicBezTo>
                    <a:pt x="16251" y="2574741"/>
                    <a:pt x="10625" y="2572410"/>
                    <a:pt x="6478" y="2568263"/>
                  </a:cubicBezTo>
                  <a:cubicBezTo>
                    <a:pt x="2330" y="2564115"/>
                    <a:pt x="0" y="2558490"/>
                    <a:pt x="0" y="2552624"/>
                  </a:cubicBezTo>
                  <a:lnTo>
                    <a:pt x="0" y="22116"/>
                  </a:lnTo>
                  <a:cubicBezTo>
                    <a:pt x="0" y="9902"/>
                    <a:pt x="9902" y="0"/>
                    <a:pt x="22116" y="0"/>
                  </a:cubicBezTo>
                  <a:close/>
                </a:path>
              </a:pathLst>
            </a:custGeom>
            <a:solidFill>
              <a:srgbClr val="F8F6ED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701991" cy="2641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9462" b="19462"/>
          <a:stretch>
            <a:fillRect/>
          </a:stretch>
        </p:blipFill>
        <p:spPr>
          <a:xfrm>
            <a:off x="3949806" y="2639947"/>
            <a:ext cx="9609040" cy="586871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1555" y="8707876"/>
            <a:ext cx="1362106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spc="66">
                <a:solidFill>
                  <a:srgbClr val="504E43"/>
                </a:solidFill>
                <a:latin typeface="モトヤアポロ Heavy"/>
                <a:ea typeface="モトヤアポロ Heavy"/>
                <a:cs typeface="モトヤアポロ Heavy"/>
                <a:sym typeface="モトヤアポロ Heavy"/>
              </a:rPr>
              <a:t>17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2608" y="750449"/>
            <a:ext cx="16386692" cy="9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3D VISUALIZATION OF STACKED 2D BONE STRUCTURES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8142" y="-178057"/>
            <a:ext cx="18126058" cy="10465057"/>
            <a:chOff x="0" y="-66675"/>
            <a:chExt cx="4753872" cy="2641415"/>
          </a:xfrm>
        </p:grpSpPr>
        <p:sp>
          <p:nvSpPr>
            <p:cNvPr id="3" name="Freeform 3"/>
            <p:cNvSpPr/>
            <p:nvPr/>
          </p:nvSpPr>
          <p:spPr>
            <a:xfrm>
              <a:off x="0" y="26350"/>
              <a:ext cx="4671430" cy="2500307"/>
            </a:xfrm>
            <a:custGeom>
              <a:avLst/>
              <a:gdLst/>
              <a:ahLst/>
              <a:cxnLst/>
              <a:rect l="l" t="t" r="r" b="b"/>
              <a:pathLst>
                <a:path w="4753872" h="2574741">
                  <a:moveTo>
                    <a:pt x="21875" y="0"/>
                  </a:moveTo>
                  <a:lnTo>
                    <a:pt x="4731997" y="0"/>
                  </a:lnTo>
                  <a:cubicBezTo>
                    <a:pt x="4737798" y="0"/>
                    <a:pt x="4743362" y="2305"/>
                    <a:pt x="4747465" y="6407"/>
                  </a:cubicBezTo>
                  <a:cubicBezTo>
                    <a:pt x="4751567" y="10509"/>
                    <a:pt x="4753872" y="16073"/>
                    <a:pt x="4753872" y="21875"/>
                  </a:cubicBezTo>
                  <a:lnTo>
                    <a:pt x="4753872" y="2552866"/>
                  </a:lnTo>
                  <a:cubicBezTo>
                    <a:pt x="4753872" y="2558667"/>
                    <a:pt x="4751567" y="2564231"/>
                    <a:pt x="4747465" y="2568334"/>
                  </a:cubicBezTo>
                  <a:cubicBezTo>
                    <a:pt x="4743362" y="2572436"/>
                    <a:pt x="4737798" y="2574741"/>
                    <a:pt x="4731997" y="2574741"/>
                  </a:cubicBezTo>
                  <a:lnTo>
                    <a:pt x="21875" y="2574741"/>
                  </a:lnTo>
                  <a:cubicBezTo>
                    <a:pt x="16073" y="2574741"/>
                    <a:pt x="10509" y="2572436"/>
                    <a:pt x="6407" y="2568334"/>
                  </a:cubicBezTo>
                  <a:cubicBezTo>
                    <a:pt x="2305" y="2564231"/>
                    <a:pt x="0" y="2558667"/>
                    <a:pt x="0" y="2552866"/>
                  </a:cubicBezTo>
                  <a:lnTo>
                    <a:pt x="0" y="21875"/>
                  </a:lnTo>
                  <a:cubicBezTo>
                    <a:pt x="0" y="16073"/>
                    <a:pt x="2305" y="10509"/>
                    <a:pt x="6407" y="6407"/>
                  </a:cubicBezTo>
                  <a:cubicBezTo>
                    <a:pt x="10509" y="2305"/>
                    <a:pt x="16073" y="0"/>
                    <a:pt x="21875" y="0"/>
                  </a:cubicBezTo>
                  <a:close/>
                </a:path>
              </a:pathLst>
            </a:custGeom>
            <a:solidFill>
              <a:srgbClr val="F8F6ED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753872" cy="2641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308682" y="2338219"/>
            <a:ext cx="6277827" cy="2958426"/>
          </a:xfrm>
          <a:custGeom>
            <a:avLst/>
            <a:gdLst/>
            <a:ahLst/>
            <a:cxnLst/>
            <a:rect l="l" t="t" r="r" b="b"/>
            <a:pathLst>
              <a:path w="6277827" h="2958426">
                <a:moveTo>
                  <a:pt x="0" y="0"/>
                </a:moveTo>
                <a:lnTo>
                  <a:pt x="6277827" y="0"/>
                </a:lnTo>
                <a:lnTo>
                  <a:pt x="6277827" y="2958426"/>
                </a:lnTo>
                <a:lnTo>
                  <a:pt x="0" y="2958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470441" y="1671099"/>
            <a:ext cx="11779123" cy="330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83690" lvl="2" indent="-494563" algn="l">
              <a:lnSpc>
                <a:spcPts val="4810"/>
              </a:lnSpc>
              <a:buFont typeface="Arial"/>
              <a:buChar char="⚬"/>
            </a:pPr>
            <a:r>
              <a:rPr lang="en-US" sz="3436" spc="61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 </a:t>
            </a:r>
            <a:r>
              <a:rPr lang="en-US" sz="3436" b="1" spc="6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Deep Learning Segmentation Techniques : </a:t>
            </a:r>
          </a:p>
          <a:p>
            <a:pPr marL="2225534" lvl="3" indent="-556384" algn="l">
              <a:lnSpc>
                <a:spcPts val="4810"/>
              </a:lnSpc>
              <a:buFont typeface="Arial"/>
              <a:buChar char="￭"/>
            </a:pPr>
            <a:r>
              <a:rPr lang="en-US" sz="3436" spc="61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Use CNNs/U-Net for skull segmentation</a:t>
            </a:r>
          </a:p>
          <a:p>
            <a:pPr marL="2160766" lvl="3" indent="-540192" algn="l">
              <a:lnSpc>
                <a:spcPts val="4670"/>
              </a:lnSpc>
              <a:buFont typeface="Arial"/>
              <a:buChar char="￭"/>
            </a:pPr>
            <a:r>
              <a:rPr lang="en-US" sz="3336" spc="60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Develop robust metrics for model performance</a:t>
            </a:r>
          </a:p>
          <a:p>
            <a:pPr marL="2160766" lvl="3" indent="-540192" algn="l">
              <a:lnSpc>
                <a:spcPts val="4670"/>
              </a:lnSpc>
              <a:buFont typeface="Arial"/>
              <a:buChar char="￭"/>
            </a:pPr>
            <a:r>
              <a:rPr lang="en-US" sz="3336" spc="60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Example: Segment bones to define cranial defects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8839200"/>
            <a:ext cx="1362106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spc="66">
                <a:solidFill>
                  <a:srgbClr val="504E43"/>
                </a:solidFill>
                <a:latin typeface="モトヤアポロ Heavy"/>
                <a:ea typeface="モトヤアポロ Heavy"/>
                <a:cs typeface="モトヤアポロ Heavy"/>
                <a:sym typeface="モトヤアポロ Heavy"/>
              </a:rPr>
              <a:t>18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1583" y="329326"/>
            <a:ext cx="16386692" cy="118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FUTURE TASKS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470441" y="4906120"/>
            <a:ext cx="12299704" cy="2712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83690" lvl="2" indent="-494563" algn="l">
              <a:lnSpc>
                <a:spcPts val="4810"/>
              </a:lnSpc>
              <a:buFont typeface="Arial"/>
              <a:buChar char="⚬"/>
            </a:pPr>
            <a:r>
              <a:rPr lang="en-US" sz="3436" b="1" spc="6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Patient-Specific Implant Design:</a:t>
            </a:r>
          </a:p>
          <a:p>
            <a:pPr marL="2225534" lvl="3" indent="-556384" algn="l">
              <a:lnSpc>
                <a:spcPts val="4810"/>
              </a:lnSpc>
              <a:buFont typeface="Arial"/>
              <a:buChar char="￭"/>
            </a:pPr>
            <a:r>
              <a:rPr lang="en-US" sz="3436" spc="61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Use deep learning to design customized implants</a:t>
            </a:r>
          </a:p>
          <a:p>
            <a:pPr marL="2160766" lvl="3" indent="-540192" algn="l">
              <a:lnSpc>
                <a:spcPts val="4670"/>
              </a:lnSpc>
              <a:buFont typeface="Arial"/>
              <a:buChar char="￭"/>
            </a:pPr>
            <a:r>
              <a:rPr lang="en-US" sz="3336" spc="60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Apply GANs for realistic cranial implants</a:t>
            </a:r>
          </a:p>
          <a:p>
            <a:pPr marL="2160766" lvl="3" indent="-540192" algn="l">
              <a:lnSpc>
                <a:spcPts val="4670"/>
              </a:lnSpc>
              <a:buFont typeface="Arial"/>
              <a:buChar char="￭"/>
            </a:pPr>
            <a:r>
              <a:rPr lang="en-US" sz="3336" spc="60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Refine shape prediction for missing skull parts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08682" y="5549801"/>
            <a:ext cx="6826918" cy="1010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dirty="0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ARCHITECTURE OF THE </a:t>
            </a:r>
          </a:p>
          <a:p>
            <a:pPr algn="ctr">
              <a:lnSpc>
                <a:spcPts val="4199"/>
              </a:lnSpc>
            </a:pPr>
            <a:r>
              <a:rPr lang="en-US" sz="2999" dirty="0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 DEEP LEARNING NETWORK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90557"/>
            <a:ext cx="18135600" cy="10810857"/>
            <a:chOff x="0" y="-66675"/>
            <a:chExt cx="4753872" cy="2641415"/>
          </a:xfrm>
        </p:grpSpPr>
        <p:sp>
          <p:nvSpPr>
            <p:cNvPr id="3" name="Freeform 3"/>
            <p:cNvSpPr/>
            <p:nvPr/>
          </p:nvSpPr>
          <p:spPr>
            <a:xfrm>
              <a:off x="59923" y="191644"/>
              <a:ext cx="4654000" cy="2383096"/>
            </a:xfrm>
            <a:custGeom>
              <a:avLst/>
              <a:gdLst/>
              <a:ahLst/>
              <a:cxnLst/>
              <a:rect l="l" t="t" r="r" b="b"/>
              <a:pathLst>
                <a:path w="4753872" h="2574741">
                  <a:moveTo>
                    <a:pt x="21875" y="0"/>
                  </a:moveTo>
                  <a:lnTo>
                    <a:pt x="4731997" y="0"/>
                  </a:lnTo>
                  <a:cubicBezTo>
                    <a:pt x="4737798" y="0"/>
                    <a:pt x="4743362" y="2305"/>
                    <a:pt x="4747465" y="6407"/>
                  </a:cubicBezTo>
                  <a:cubicBezTo>
                    <a:pt x="4751567" y="10509"/>
                    <a:pt x="4753872" y="16073"/>
                    <a:pt x="4753872" y="21875"/>
                  </a:cubicBezTo>
                  <a:lnTo>
                    <a:pt x="4753872" y="2552866"/>
                  </a:lnTo>
                  <a:cubicBezTo>
                    <a:pt x="4753872" y="2558667"/>
                    <a:pt x="4751567" y="2564231"/>
                    <a:pt x="4747465" y="2568334"/>
                  </a:cubicBezTo>
                  <a:cubicBezTo>
                    <a:pt x="4743362" y="2572436"/>
                    <a:pt x="4737798" y="2574741"/>
                    <a:pt x="4731997" y="2574741"/>
                  </a:cubicBezTo>
                  <a:lnTo>
                    <a:pt x="21875" y="2574741"/>
                  </a:lnTo>
                  <a:cubicBezTo>
                    <a:pt x="16073" y="2574741"/>
                    <a:pt x="10509" y="2572436"/>
                    <a:pt x="6407" y="2568334"/>
                  </a:cubicBezTo>
                  <a:cubicBezTo>
                    <a:pt x="2305" y="2564231"/>
                    <a:pt x="0" y="2558667"/>
                    <a:pt x="0" y="2552866"/>
                  </a:cubicBezTo>
                  <a:lnTo>
                    <a:pt x="0" y="21875"/>
                  </a:lnTo>
                  <a:cubicBezTo>
                    <a:pt x="0" y="16073"/>
                    <a:pt x="2305" y="10509"/>
                    <a:pt x="6407" y="6407"/>
                  </a:cubicBezTo>
                  <a:cubicBezTo>
                    <a:pt x="10509" y="2305"/>
                    <a:pt x="16073" y="0"/>
                    <a:pt x="21875" y="0"/>
                  </a:cubicBezTo>
                  <a:close/>
                </a:path>
              </a:pathLst>
            </a:custGeom>
            <a:solidFill>
              <a:srgbClr val="F8F6ED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753872" cy="2641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73234" y="2122017"/>
            <a:ext cx="17141531" cy="91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845" lvl="1" indent="-370922" algn="l">
              <a:lnSpc>
                <a:spcPts val="4810"/>
              </a:lnSpc>
              <a:buFont typeface="Arial"/>
              <a:buChar char="•"/>
            </a:pPr>
            <a:r>
              <a:rPr lang="en-US" sz="3436" spc="61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Advanced image processing enables precise bone extraction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8839200"/>
            <a:ext cx="1362106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spc="66">
                <a:solidFill>
                  <a:srgbClr val="504E43"/>
                </a:solidFill>
                <a:latin typeface="モトヤアポロ Heavy"/>
                <a:ea typeface="モトヤアポロ Heavy"/>
                <a:cs typeface="モトヤアポロ Heavy"/>
                <a:sym typeface="モトヤアポロ Heavy"/>
              </a:rPr>
              <a:t>18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1053" y="523875"/>
            <a:ext cx="16386692" cy="118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CONCLUSIONS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3234" y="3048859"/>
            <a:ext cx="17141531" cy="91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845" lvl="1" indent="-370922" algn="l">
              <a:lnSpc>
                <a:spcPts val="4810"/>
              </a:lnSpc>
              <a:buFont typeface="Arial"/>
              <a:buChar char="•"/>
            </a:pPr>
            <a:r>
              <a:rPr lang="en-US" sz="3436" spc="61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Morphological operations improve boundary definition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188" y="3979791"/>
            <a:ext cx="17141531" cy="91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845" lvl="1" indent="-370922" algn="l">
              <a:lnSpc>
                <a:spcPts val="4810"/>
              </a:lnSpc>
              <a:buFont typeface="Arial"/>
              <a:buChar char="•"/>
            </a:pPr>
            <a:r>
              <a:rPr lang="en-US" sz="3436" spc="61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Watershed segmentation separates overlapping structures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5188" y="4905975"/>
            <a:ext cx="17141531" cy="91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845" lvl="1" indent="-370922" algn="l">
              <a:lnSpc>
                <a:spcPts val="4810"/>
              </a:lnSpc>
              <a:buFont typeface="Arial"/>
              <a:buChar char="•"/>
            </a:pPr>
            <a:r>
              <a:rPr lang="en-US" sz="3436" spc="61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Deep learning enhances accuracy for implant 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5188" y="5958317"/>
            <a:ext cx="17141531" cy="91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845" lvl="1" indent="-370922" algn="l">
              <a:lnSpc>
                <a:spcPts val="4810"/>
              </a:lnSpc>
              <a:buFont typeface="Arial"/>
              <a:buChar char="•"/>
            </a:pPr>
            <a:r>
              <a:rPr lang="en-US" sz="3436" spc="61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Results show accurate bone and personalized implant creation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48395" y="2842536"/>
            <a:ext cx="3759104" cy="6040725"/>
            <a:chOff x="0" y="0"/>
            <a:chExt cx="990052" cy="15909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0052" cy="1590973"/>
            </a:xfrm>
            <a:custGeom>
              <a:avLst/>
              <a:gdLst/>
              <a:ahLst/>
              <a:cxnLst/>
              <a:rect l="l" t="t" r="r" b="b"/>
              <a:pathLst>
                <a:path w="990052" h="1590973">
                  <a:moveTo>
                    <a:pt x="67964" y="0"/>
                  </a:moveTo>
                  <a:lnTo>
                    <a:pt x="922088" y="0"/>
                  </a:lnTo>
                  <a:cubicBezTo>
                    <a:pt x="959624" y="0"/>
                    <a:pt x="990052" y="30428"/>
                    <a:pt x="990052" y="67964"/>
                  </a:cubicBezTo>
                  <a:lnTo>
                    <a:pt x="990052" y="1523009"/>
                  </a:lnTo>
                  <a:cubicBezTo>
                    <a:pt x="990052" y="1560544"/>
                    <a:pt x="959624" y="1590973"/>
                    <a:pt x="922088" y="1590973"/>
                  </a:cubicBezTo>
                  <a:lnTo>
                    <a:pt x="67964" y="1590973"/>
                  </a:lnTo>
                  <a:cubicBezTo>
                    <a:pt x="30428" y="1590973"/>
                    <a:pt x="0" y="1560544"/>
                    <a:pt x="0" y="1523009"/>
                  </a:cubicBezTo>
                  <a:lnTo>
                    <a:pt x="0" y="67964"/>
                  </a:lnTo>
                  <a:cubicBezTo>
                    <a:pt x="0" y="30428"/>
                    <a:pt x="30428" y="0"/>
                    <a:pt x="67964" y="0"/>
                  </a:cubicBezTo>
                  <a:close/>
                </a:path>
              </a:pathLst>
            </a:custGeom>
            <a:solidFill>
              <a:srgbClr val="EAE2B6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990052" cy="16576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303886" y="6745710"/>
            <a:ext cx="2295190" cy="163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Workflow with Deep Learning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388474" y="2842536"/>
            <a:ext cx="5289863" cy="6040725"/>
            <a:chOff x="0" y="0"/>
            <a:chExt cx="1393215" cy="15909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3215" cy="1590973"/>
            </a:xfrm>
            <a:custGeom>
              <a:avLst/>
              <a:gdLst/>
              <a:ahLst/>
              <a:cxnLst/>
              <a:rect l="l" t="t" r="r" b="b"/>
              <a:pathLst>
                <a:path w="1393215" h="1590973">
                  <a:moveTo>
                    <a:pt x="48297" y="0"/>
                  </a:moveTo>
                  <a:lnTo>
                    <a:pt x="1344918" y="0"/>
                  </a:lnTo>
                  <a:cubicBezTo>
                    <a:pt x="1357727" y="0"/>
                    <a:pt x="1370012" y="5088"/>
                    <a:pt x="1379069" y="14146"/>
                  </a:cubicBezTo>
                  <a:cubicBezTo>
                    <a:pt x="1388127" y="23203"/>
                    <a:pt x="1393215" y="35488"/>
                    <a:pt x="1393215" y="48297"/>
                  </a:cubicBezTo>
                  <a:lnTo>
                    <a:pt x="1393215" y="1542676"/>
                  </a:lnTo>
                  <a:cubicBezTo>
                    <a:pt x="1393215" y="1555485"/>
                    <a:pt x="1388127" y="1567770"/>
                    <a:pt x="1379069" y="1576827"/>
                  </a:cubicBezTo>
                  <a:cubicBezTo>
                    <a:pt x="1370012" y="1585884"/>
                    <a:pt x="1357727" y="1590973"/>
                    <a:pt x="1344918" y="1590973"/>
                  </a:cubicBezTo>
                  <a:lnTo>
                    <a:pt x="48297" y="1590973"/>
                  </a:lnTo>
                  <a:cubicBezTo>
                    <a:pt x="35488" y="1590973"/>
                    <a:pt x="23203" y="1585884"/>
                    <a:pt x="14146" y="1576827"/>
                  </a:cubicBezTo>
                  <a:cubicBezTo>
                    <a:pt x="5088" y="1567770"/>
                    <a:pt x="0" y="1555485"/>
                    <a:pt x="0" y="1542676"/>
                  </a:cubicBezTo>
                  <a:lnTo>
                    <a:pt x="0" y="48297"/>
                  </a:lnTo>
                  <a:cubicBezTo>
                    <a:pt x="0" y="35488"/>
                    <a:pt x="5088" y="23203"/>
                    <a:pt x="14146" y="14146"/>
                  </a:cubicBezTo>
                  <a:cubicBezTo>
                    <a:pt x="23203" y="5088"/>
                    <a:pt x="35488" y="0"/>
                    <a:pt x="48297" y="0"/>
                  </a:cubicBezTo>
                  <a:close/>
                </a:path>
              </a:pathLst>
            </a:custGeom>
            <a:solidFill>
              <a:srgbClr val="EAE2B6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393215" cy="16576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28236" y="2842536"/>
            <a:ext cx="4807286" cy="6040725"/>
            <a:chOff x="0" y="0"/>
            <a:chExt cx="1266116" cy="15909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6116" cy="1590973"/>
            </a:xfrm>
            <a:custGeom>
              <a:avLst/>
              <a:gdLst/>
              <a:ahLst/>
              <a:cxnLst/>
              <a:rect l="l" t="t" r="r" b="b"/>
              <a:pathLst>
                <a:path w="1266116" h="1590973">
                  <a:moveTo>
                    <a:pt x="53145" y="0"/>
                  </a:moveTo>
                  <a:lnTo>
                    <a:pt x="1212971" y="0"/>
                  </a:lnTo>
                  <a:cubicBezTo>
                    <a:pt x="1227066" y="0"/>
                    <a:pt x="1240584" y="5599"/>
                    <a:pt x="1250551" y="15566"/>
                  </a:cubicBezTo>
                  <a:cubicBezTo>
                    <a:pt x="1260517" y="25532"/>
                    <a:pt x="1266116" y="39050"/>
                    <a:pt x="1266116" y="53145"/>
                  </a:cubicBezTo>
                  <a:lnTo>
                    <a:pt x="1266116" y="1537828"/>
                  </a:lnTo>
                  <a:cubicBezTo>
                    <a:pt x="1266116" y="1551923"/>
                    <a:pt x="1260517" y="1565440"/>
                    <a:pt x="1250551" y="1575407"/>
                  </a:cubicBezTo>
                  <a:cubicBezTo>
                    <a:pt x="1240584" y="1585374"/>
                    <a:pt x="1227066" y="1590973"/>
                    <a:pt x="1212971" y="1590973"/>
                  </a:cubicBezTo>
                  <a:lnTo>
                    <a:pt x="53145" y="1590973"/>
                  </a:lnTo>
                  <a:cubicBezTo>
                    <a:pt x="39050" y="1590973"/>
                    <a:pt x="25532" y="1585374"/>
                    <a:pt x="15566" y="1575407"/>
                  </a:cubicBezTo>
                  <a:cubicBezTo>
                    <a:pt x="5599" y="1565440"/>
                    <a:pt x="0" y="1551923"/>
                    <a:pt x="0" y="1537828"/>
                  </a:cubicBezTo>
                  <a:lnTo>
                    <a:pt x="0" y="53145"/>
                  </a:lnTo>
                  <a:cubicBezTo>
                    <a:pt x="0" y="39050"/>
                    <a:pt x="5599" y="25532"/>
                    <a:pt x="15566" y="15566"/>
                  </a:cubicBezTo>
                  <a:cubicBezTo>
                    <a:pt x="25532" y="5599"/>
                    <a:pt x="39050" y="0"/>
                    <a:pt x="53145" y="0"/>
                  </a:cubicBezTo>
                  <a:close/>
                </a:path>
              </a:pathLst>
            </a:custGeom>
            <a:solidFill>
              <a:srgbClr val="EAE2B6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266116" cy="16576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5400000">
            <a:off x="16986574" y="260219"/>
            <a:ext cx="1564148" cy="1038704"/>
          </a:xfrm>
          <a:custGeom>
            <a:avLst/>
            <a:gdLst/>
            <a:ahLst/>
            <a:cxnLst/>
            <a:rect l="l" t="t" r="r" b="b"/>
            <a:pathLst>
              <a:path w="1564148" h="1038704">
                <a:moveTo>
                  <a:pt x="0" y="0"/>
                </a:moveTo>
                <a:lnTo>
                  <a:pt x="1564148" y="0"/>
                </a:lnTo>
                <a:lnTo>
                  <a:pt x="1564148" y="1038704"/>
                </a:lnTo>
                <a:lnTo>
                  <a:pt x="0" y="1038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41652" y="8464161"/>
            <a:ext cx="1362106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spc="66">
                <a:solidFill>
                  <a:srgbClr val="504E43"/>
                </a:solidFill>
                <a:latin typeface="モトヤアポロ Heavy"/>
                <a:ea typeface="モトヤアポロ Heavy"/>
                <a:cs typeface="モトヤアポロ Heavy"/>
                <a:sym typeface="モトヤアポロ Heavy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03886" y="3545305"/>
            <a:ext cx="2645388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88782" y="3120388"/>
            <a:ext cx="2998931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88782" y="4186190"/>
            <a:ext cx="2998931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03886" y="4611106"/>
            <a:ext cx="2483826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Background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88782" y="5251992"/>
            <a:ext cx="2998931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03886" y="5676908"/>
            <a:ext cx="2295190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Objective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88782" y="6320793"/>
            <a:ext cx="2998931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06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03579" y="3545305"/>
            <a:ext cx="4625274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Bone Structure Extraction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88474" y="3120388"/>
            <a:ext cx="2998931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07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388474" y="4186190"/>
            <a:ext cx="2998931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08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03579" y="4611106"/>
            <a:ext cx="4952267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Dataset Overview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388474" y="5251992"/>
            <a:ext cx="2998931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09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903579" y="5676908"/>
            <a:ext cx="4952267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Thresholding Technique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388474" y="6320793"/>
            <a:ext cx="2998931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10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903579" y="6745710"/>
            <a:ext cx="4174605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Otsu's Binarization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388474" y="7389595"/>
            <a:ext cx="4377712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11 and Page 12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903579" y="7814511"/>
            <a:ext cx="5356523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Morphological Operations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438558" y="3545305"/>
            <a:ext cx="4143752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Canny Edge Detection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923454" y="3120388"/>
            <a:ext cx="2998931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13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923454" y="4186190"/>
            <a:ext cx="2998931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14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438558" y="4630156"/>
            <a:ext cx="4952267" cy="66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2"/>
              </a:lnSpc>
            </a:pPr>
            <a:r>
              <a:rPr lang="en-US" sz="2566" b="1" spc="46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Watershed Segmentation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923454" y="5251992"/>
            <a:ext cx="2998931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15,16,17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438558" y="5676908"/>
            <a:ext cx="4952267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Results </a:t>
            </a:r>
          </a:p>
        </p:txBody>
      </p:sp>
      <p:sp>
        <p:nvSpPr>
          <p:cNvPr id="38" name="Freeform 38"/>
          <p:cNvSpPr/>
          <p:nvPr/>
        </p:nvSpPr>
        <p:spPr>
          <a:xfrm rot="5400000">
            <a:off x="16996578" y="1759984"/>
            <a:ext cx="1564148" cy="1038704"/>
          </a:xfrm>
          <a:custGeom>
            <a:avLst/>
            <a:gdLst/>
            <a:ahLst/>
            <a:cxnLst/>
            <a:rect l="l" t="t" r="r" b="b"/>
            <a:pathLst>
              <a:path w="1564148" h="1038704">
                <a:moveTo>
                  <a:pt x="0" y="0"/>
                </a:moveTo>
                <a:lnTo>
                  <a:pt x="1564148" y="0"/>
                </a:lnTo>
                <a:lnTo>
                  <a:pt x="1564148" y="1038704"/>
                </a:lnTo>
                <a:lnTo>
                  <a:pt x="0" y="1038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rot="5400000">
            <a:off x="17006582" y="3259749"/>
            <a:ext cx="1564148" cy="1038704"/>
          </a:xfrm>
          <a:custGeom>
            <a:avLst/>
            <a:gdLst/>
            <a:ahLst/>
            <a:cxnLst/>
            <a:rect l="l" t="t" r="r" b="b"/>
            <a:pathLst>
              <a:path w="1564148" h="1038704">
                <a:moveTo>
                  <a:pt x="0" y="0"/>
                </a:moveTo>
                <a:lnTo>
                  <a:pt x="1564148" y="0"/>
                </a:lnTo>
                <a:lnTo>
                  <a:pt x="1564148" y="1038704"/>
                </a:lnTo>
                <a:lnTo>
                  <a:pt x="0" y="1038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5400000">
            <a:off x="17006582" y="4781155"/>
            <a:ext cx="1564148" cy="1038704"/>
          </a:xfrm>
          <a:custGeom>
            <a:avLst/>
            <a:gdLst/>
            <a:ahLst/>
            <a:cxnLst/>
            <a:rect l="l" t="t" r="r" b="b"/>
            <a:pathLst>
              <a:path w="1564148" h="1038704">
                <a:moveTo>
                  <a:pt x="0" y="0"/>
                </a:moveTo>
                <a:lnTo>
                  <a:pt x="1564148" y="0"/>
                </a:lnTo>
                <a:lnTo>
                  <a:pt x="1564148" y="1038704"/>
                </a:lnTo>
                <a:lnTo>
                  <a:pt x="0" y="1038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 rot="5400000">
            <a:off x="17016586" y="6280920"/>
            <a:ext cx="1564148" cy="1038704"/>
          </a:xfrm>
          <a:custGeom>
            <a:avLst/>
            <a:gdLst/>
            <a:ahLst/>
            <a:cxnLst/>
            <a:rect l="l" t="t" r="r" b="b"/>
            <a:pathLst>
              <a:path w="1564148" h="1038704">
                <a:moveTo>
                  <a:pt x="0" y="0"/>
                </a:moveTo>
                <a:lnTo>
                  <a:pt x="1564148" y="0"/>
                </a:lnTo>
                <a:lnTo>
                  <a:pt x="1564148" y="1038704"/>
                </a:lnTo>
                <a:lnTo>
                  <a:pt x="0" y="1038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5400000">
            <a:off x="17026590" y="7780685"/>
            <a:ext cx="1564148" cy="1038704"/>
          </a:xfrm>
          <a:custGeom>
            <a:avLst/>
            <a:gdLst/>
            <a:ahLst/>
            <a:cxnLst/>
            <a:rect l="l" t="t" r="r" b="b"/>
            <a:pathLst>
              <a:path w="1564148" h="1038704">
                <a:moveTo>
                  <a:pt x="0" y="0"/>
                </a:moveTo>
                <a:lnTo>
                  <a:pt x="1564147" y="0"/>
                </a:lnTo>
                <a:lnTo>
                  <a:pt x="1564147" y="1038704"/>
                </a:lnTo>
                <a:lnTo>
                  <a:pt x="0" y="1038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 rot="5400000">
            <a:off x="17026590" y="9264293"/>
            <a:ext cx="1564148" cy="1038704"/>
          </a:xfrm>
          <a:custGeom>
            <a:avLst/>
            <a:gdLst/>
            <a:ahLst/>
            <a:cxnLst/>
            <a:rect l="l" t="t" r="r" b="b"/>
            <a:pathLst>
              <a:path w="1564148" h="1038704">
                <a:moveTo>
                  <a:pt x="0" y="0"/>
                </a:moveTo>
                <a:lnTo>
                  <a:pt x="1564147" y="0"/>
                </a:lnTo>
                <a:lnTo>
                  <a:pt x="1564147" y="1038704"/>
                </a:lnTo>
                <a:lnTo>
                  <a:pt x="0" y="1038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11915761" y="6311299"/>
            <a:ext cx="2998931" cy="698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0531" lvl="1" indent="-285266" algn="just">
              <a:lnSpc>
                <a:spcPts val="3699"/>
              </a:lnSpc>
              <a:buFont typeface="Arial"/>
              <a:buChar char="•"/>
            </a:pPr>
            <a:r>
              <a:rPr lang="en-US" sz="2642" spc="47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18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438558" y="6828167"/>
            <a:ext cx="4952267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Future Tasks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915761" y="7448765"/>
            <a:ext cx="2998931" cy="698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0531" lvl="1" indent="-285266" algn="just">
              <a:lnSpc>
                <a:spcPts val="3699"/>
              </a:lnSpc>
              <a:buFont typeface="Arial"/>
              <a:buChar char="•"/>
            </a:pPr>
            <a:r>
              <a:rPr lang="en-US" sz="2642" spc="47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19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438558" y="7842653"/>
            <a:ext cx="4952267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Conclusions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68108" y="206101"/>
            <a:ext cx="17173604" cy="9998968"/>
            <a:chOff x="0" y="0"/>
            <a:chExt cx="4523089" cy="263347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523089" cy="2633473"/>
            </a:xfrm>
            <a:custGeom>
              <a:avLst/>
              <a:gdLst/>
              <a:ahLst/>
              <a:cxnLst/>
              <a:rect l="l" t="t" r="r" b="b"/>
              <a:pathLst>
                <a:path w="4523089" h="2633473">
                  <a:moveTo>
                    <a:pt x="22991" y="0"/>
                  </a:moveTo>
                  <a:lnTo>
                    <a:pt x="4500098" y="0"/>
                  </a:lnTo>
                  <a:cubicBezTo>
                    <a:pt x="4506195" y="0"/>
                    <a:pt x="4512044" y="2422"/>
                    <a:pt x="4516355" y="6734"/>
                  </a:cubicBezTo>
                  <a:cubicBezTo>
                    <a:pt x="4520667" y="11046"/>
                    <a:pt x="4523089" y="16893"/>
                    <a:pt x="4523089" y="22991"/>
                  </a:cubicBezTo>
                  <a:lnTo>
                    <a:pt x="4523089" y="2610482"/>
                  </a:lnTo>
                  <a:cubicBezTo>
                    <a:pt x="4523089" y="2616580"/>
                    <a:pt x="4520667" y="2622428"/>
                    <a:pt x="4516355" y="2626739"/>
                  </a:cubicBezTo>
                  <a:cubicBezTo>
                    <a:pt x="4512044" y="2631051"/>
                    <a:pt x="4506195" y="2633473"/>
                    <a:pt x="4500098" y="2633473"/>
                  </a:cubicBezTo>
                  <a:lnTo>
                    <a:pt x="22991" y="2633473"/>
                  </a:lnTo>
                  <a:cubicBezTo>
                    <a:pt x="16893" y="2633473"/>
                    <a:pt x="11046" y="2631051"/>
                    <a:pt x="6734" y="2626739"/>
                  </a:cubicBezTo>
                  <a:cubicBezTo>
                    <a:pt x="2422" y="2622428"/>
                    <a:pt x="0" y="2616580"/>
                    <a:pt x="0" y="2610482"/>
                  </a:cubicBezTo>
                  <a:lnTo>
                    <a:pt x="0" y="22991"/>
                  </a:lnTo>
                  <a:cubicBezTo>
                    <a:pt x="0" y="16893"/>
                    <a:pt x="2422" y="11046"/>
                    <a:pt x="6734" y="6734"/>
                  </a:cubicBezTo>
                  <a:cubicBezTo>
                    <a:pt x="11046" y="2422"/>
                    <a:pt x="16893" y="0"/>
                    <a:pt x="22991" y="0"/>
                  </a:cubicBezTo>
                  <a:close/>
                </a:path>
              </a:pathLst>
            </a:custGeom>
            <a:solidFill>
              <a:srgbClr val="F8F6ED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66675"/>
              <a:ext cx="4523089" cy="2700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600795" y="2994936"/>
            <a:ext cx="3759104" cy="6040725"/>
            <a:chOff x="0" y="0"/>
            <a:chExt cx="990052" cy="159097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990052" cy="1590973"/>
            </a:xfrm>
            <a:custGeom>
              <a:avLst/>
              <a:gdLst/>
              <a:ahLst/>
              <a:cxnLst/>
              <a:rect l="l" t="t" r="r" b="b"/>
              <a:pathLst>
                <a:path w="990052" h="1590973">
                  <a:moveTo>
                    <a:pt x="67964" y="0"/>
                  </a:moveTo>
                  <a:lnTo>
                    <a:pt x="922088" y="0"/>
                  </a:lnTo>
                  <a:cubicBezTo>
                    <a:pt x="959624" y="0"/>
                    <a:pt x="990052" y="30428"/>
                    <a:pt x="990052" y="67964"/>
                  </a:cubicBezTo>
                  <a:lnTo>
                    <a:pt x="990052" y="1523009"/>
                  </a:lnTo>
                  <a:cubicBezTo>
                    <a:pt x="990052" y="1560544"/>
                    <a:pt x="959624" y="1590973"/>
                    <a:pt x="922088" y="1590973"/>
                  </a:cubicBezTo>
                  <a:lnTo>
                    <a:pt x="67964" y="1590973"/>
                  </a:lnTo>
                  <a:cubicBezTo>
                    <a:pt x="30428" y="1590973"/>
                    <a:pt x="0" y="1560544"/>
                    <a:pt x="0" y="1523009"/>
                  </a:cubicBezTo>
                  <a:lnTo>
                    <a:pt x="0" y="67964"/>
                  </a:lnTo>
                  <a:cubicBezTo>
                    <a:pt x="0" y="30428"/>
                    <a:pt x="30428" y="0"/>
                    <a:pt x="67964" y="0"/>
                  </a:cubicBezTo>
                  <a:close/>
                </a:path>
              </a:pathLst>
            </a:custGeom>
            <a:solidFill>
              <a:srgbClr val="EAE2B6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66675"/>
              <a:ext cx="990052" cy="16576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3456286" y="6898110"/>
            <a:ext cx="2295190" cy="163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Workflow with Deep Learning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6499068" y="3041386"/>
            <a:ext cx="5416693" cy="6040725"/>
            <a:chOff x="0" y="0"/>
            <a:chExt cx="1426619" cy="1590973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426619" cy="1590973"/>
            </a:xfrm>
            <a:custGeom>
              <a:avLst/>
              <a:gdLst/>
              <a:ahLst/>
              <a:cxnLst/>
              <a:rect l="l" t="t" r="r" b="b"/>
              <a:pathLst>
                <a:path w="1426619" h="1590973">
                  <a:moveTo>
                    <a:pt x="47166" y="0"/>
                  </a:moveTo>
                  <a:lnTo>
                    <a:pt x="1379453" y="0"/>
                  </a:lnTo>
                  <a:cubicBezTo>
                    <a:pt x="1405502" y="0"/>
                    <a:pt x="1426619" y="21117"/>
                    <a:pt x="1426619" y="47166"/>
                  </a:cubicBezTo>
                  <a:lnTo>
                    <a:pt x="1426619" y="1543807"/>
                  </a:lnTo>
                  <a:cubicBezTo>
                    <a:pt x="1426619" y="1569856"/>
                    <a:pt x="1405502" y="1590973"/>
                    <a:pt x="1379453" y="1590973"/>
                  </a:cubicBezTo>
                  <a:lnTo>
                    <a:pt x="47166" y="1590973"/>
                  </a:lnTo>
                  <a:cubicBezTo>
                    <a:pt x="21117" y="1590973"/>
                    <a:pt x="0" y="1569856"/>
                    <a:pt x="0" y="1543807"/>
                  </a:cubicBezTo>
                  <a:lnTo>
                    <a:pt x="0" y="47166"/>
                  </a:lnTo>
                  <a:cubicBezTo>
                    <a:pt x="0" y="21117"/>
                    <a:pt x="21117" y="0"/>
                    <a:pt x="47166" y="0"/>
                  </a:cubicBezTo>
                  <a:close/>
                </a:path>
              </a:pathLst>
            </a:custGeom>
            <a:solidFill>
              <a:srgbClr val="EAE2B6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0" y="-66675"/>
              <a:ext cx="1426619" cy="16576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2080636" y="2994936"/>
            <a:ext cx="4807286" cy="6040725"/>
            <a:chOff x="0" y="0"/>
            <a:chExt cx="1266116" cy="1590973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266116" cy="1590973"/>
            </a:xfrm>
            <a:custGeom>
              <a:avLst/>
              <a:gdLst/>
              <a:ahLst/>
              <a:cxnLst/>
              <a:rect l="l" t="t" r="r" b="b"/>
              <a:pathLst>
                <a:path w="1266116" h="1590973">
                  <a:moveTo>
                    <a:pt x="53145" y="0"/>
                  </a:moveTo>
                  <a:lnTo>
                    <a:pt x="1212971" y="0"/>
                  </a:lnTo>
                  <a:cubicBezTo>
                    <a:pt x="1227066" y="0"/>
                    <a:pt x="1240584" y="5599"/>
                    <a:pt x="1250551" y="15566"/>
                  </a:cubicBezTo>
                  <a:cubicBezTo>
                    <a:pt x="1260517" y="25532"/>
                    <a:pt x="1266116" y="39050"/>
                    <a:pt x="1266116" y="53145"/>
                  </a:cubicBezTo>
                  <a:lnTo>
                    <a:pt x="1266116" y="1537828"/>
                  </a:lnTo>
                  <a:cubicBezTo>
                    <a:pt x="1266116" y="1551923"/>
                    <a:pt x="1260517" y="1565440"/>
                    <a:pt x="1250551" y="1575407"/>
                  </a:cubicBezTo>
                  <a:cubicBezTo>
                    <a:pt x="1240584" y="1585374"/>
                    <a:pt x="1227066" y="1590973"/>
                    <a:pt x="1212971" y="1590973"/>
                  </a:cubicBezTo>
                  <a:lnTo>
                    <a:pt x="53145" y="1590973"/>
                  </a:lnTo>
                  <a:cubicBezTo>
                    <a:pt x="39050" y="1590973"/>
                    <a:pt x="25532" y="1585374"/>
                    <a:pt x="15566" y="1575407"/>
                  </a:cubicBezTo>
                  <a:cubicBezTo>
                    <a:pt x="5599" y="1565440"/>
                    <a:pt x="0" y="1551923"/>
                    <a:pt x="0" y="1537828"/>
                  </a:cubicBezTo>
                  <a:lnTo>
                    <a:pt x="0" y="53145"/>
                  </a:lnTo>
                  <a:cubicBezTo>
                    <a:pt x="0" y="39050"/>
                    <a:pt x="5599" y="25532"/>
                    <a:pt x="15566" y="15566"/>
                  </a:cubicBezTo>
                  <a:cubicBezTo>
                    <a:pt x="25532" y="5599"/>
                    <a:pt x="39050" y="0"/>
                    <a:pt x="53145" y="0"/>
                  </a:cubicBezTo>
                  <a:close/>
                </a:path>
              </a:pathLst>
            </a:custGeom>
            <a:solidFill>
              <a:srgbClr val="EAE2B6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0" y="-66675"/>
              <a:ext cx="1266116" cy="16576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61" name="Freeform 61"/>
          <p:cNvSpPr/>
          <p:nvPr/>
        </p:nvSpPr>
        <p:spPr>
          <a:xfrm rot="5400000">
            <a:off x="17138974" y="412619"/>
            <a:ext cx="1564148" cy="1038704"/>
          </a:xfrm>
          <a:custGeom>
            <a:avLst/>
            <a:gdLst/>
            <a:ahLst/>
            <a:cxnLst/>
            <a:rect l="l" t="t" r="r" b="b"/>
            <a:pathLst>
              <a:path w="1564148" h="1038704">
                <a:moveTo>
                  <a:pt x="0" y="0"/>
                </a:moveTo>
                <a:lnTo>
                  <a:pt x="1564148" y="0"/>
                </a:lnTo>
                <a:lnTo>
                  <a:pt x="1564148" y="1038704"/>
                </a:lnTo>
                <a:lnTo>
                  <a:pt x="0" y="1038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2"/>
          <p:cNvSpPr txBox="1"/>
          <p:nvPr/>
        </p:nvSpPr>
        <p:spPr>
          <a:xfrm>
            <a:off x="4067816" y="1085395"/>
            <a:ext cx="10639178" cy="1112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PROJECT OVERVIEW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794052" y="8616561"/>
            <a:ext cx="1362106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spc="66">
                <a:solidFill>
                  <a:srgbClr val="504E43"/>
                </a:solidFill>
                <a:latin typeface="モトヤアポロ Heavy"/>
                <a:ea typeface="モトヤアポロ Heavy"/>
                <a:cs typeface="モトヤアポロ Heavy"/>
                <a:sym typeface="モトヤアポロ Heavy"/>
              </a:rPr>
              <a:t>02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3456286" y="3697705"/>
            <a:ext cx="2645388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Introduction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2941182" y="3272788"/>
            <a:ext cx="2998931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03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2941182" y="4338590"/>
            <a:ext cx="2998931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04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456286" y="4763506"/>
            <a:ext cx="2483826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Background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941182" y="5404392"/>
            <a:ext cx="2998931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05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3456286" y="5829308"/>
            <a:ext cx="2295190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Objective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2941182" y="6473193"/>
            <a:ext cx="2998931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06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7055979" y="3697705"/>
            <a:ext cx="4625274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Bone Structure Extraction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6540874" y="3272788"/>
            <a:ext cx="2998931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07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540874" y="4338590"/>
            <a:ext cx="2998931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08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055979" y="4763506"/>
            <a:ext cx="4952267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Dataset Overview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540874" y="5404392"/>
            <a:ext cx="2998931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09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7055979" y="5829308"/>
            <a:ext cx="4952267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Thresholding Technique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6540874" y="6473193"/>
            <a:ext cx="2998931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10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7055979" y="6898110"/>
            <a:ext cx="4174605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Otsu's Binarization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6540874" y="7541995"/>
            <a:ext cx="4377712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11 and Page 12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7055979" y="7966911"/>
            <a:ext cx="5356523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Morphological Operations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2590958" y="3697705"/>
            <a:ext cx="4143752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Canny Edge Detection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2075854" y="3272788"/>
            <a:ext cx="2998931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13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2075854" y="4338590"/>
            <a:ext cx="2998931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14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2590958" y="4782556"/>
            <a:ext cx="4952267" cy="66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2"/>
              </a:lnSpc>
            </a:pPr>
            <a:r>
              <a:rPr lang="en-US" sz="2566" b="1" spc="46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Watershed Segmentation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2075854" y="5404392"/>
            <a:ext cx="2998931" cy="6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42" lvl="1" indent="-274471" algn="just">
              <a:lnSpc>
                <a:spcPts val="3559"/>
              </a:lnSpc>
              <a:buFont typeface="Arial"/>
              <a:buChar char="•"/>
            </a:pPr>
            <a:r>
              <a:rPr lang="en-US" sz="2542" spc="45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15,16,17 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2590958" y="5829308"/>
            <a:ext cx="4952267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Results </a:t>
            </a:r>
          </a:p>
        </p:txBody>
      </p:sp>
      <p:sp>
        <p:nvSpPr>
          <p:cNvPr id="87" name="Freeform 87"/>
          <p:cNvSpPr/>
          <p:nvPr/>
        </p:nvSpPr>
        <p:spPr>
          <a:xfrm rot="5400000">
            <a:off x="17148978" y="1912384"/>
            <a:ext cx="1564148" cy="1038704"/>
          </a:xfrm>
          <a:custGeom>
            <a:avLst/>
            <a:gdLst/>
            <a:ahLst/>
            <a:cxnLst/>
            <a:rect l="l" t="t" r="r" b="b"/>
            <a:pathLst>
              <a:path w="1564148" h="1038704">
                <a:moveTo>
                  <a:pt x="0" y="0"/>
                </a:moveTo>
                <a:lnTo>
                  <a:pt x="1564148" y="0"/>
                </a:lnTo>
                <a:lnTo>
                  <a:pt x="1564148" y="1038704"/>
                </a:lnTo>
                <a:lnTo>
                  <a:pt x="0" y="1038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8" name="Freeform 88"/>
          <p:cNvSpPr/>
          <p:nvPr/>
        </p:nvSpPr>
        <p:spPr>
          <a:xfrm rot="5400000">
            <a:off x="17158982" y="3412149"/>
            <a:ext cx="1564148" cy="1038704"/>
          </a:xfrm>
          <a:custGeom>
            <a:avLst/>
            <a:gdLst/>
            <a:ahLst/>
            <a:cxnLst/>
            <a:rect l="l" t="t" r="r" b="b"/>
            <a:pathLst>
              <a:path w="1564148" h="1038704">
                <a:moveTo>
                  <a:pt x="0" y="0"/>
                </a:moveTo>
                <a:lnTo>
                  <a:pt x="1564148" y="0"/>
                </a:lnTo>
                <a:lnTo>
                  <a:pt x="1564148" y="1038704"/>
                </a:lnTo>
                <a:lnTo>
                  <a:pt x="0" y="1038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9" name="Freeform 89"/>
          <p:cNvSpPr/>
          <p:nvPr/>
        </p:nvSpPr>
        <p:spPr>
          <a:xfrm rot="5400000">
            <a:off x="17158982" y="4933555"/>
            <a:ext cx="1564148" cy="1038704"/>
          </a:xfrm>
          <a:custGeom>
            <a:avLst/>
            <a:gdLst/>
            <a:ahLst/>
            <a:cxnLst/>
            <a:rect l="l" t="t" r="r" b="b"/>
            <a:pathLst>
              <a:path w="1564148" h="1038704">
                <a:moveTo>
                  <a:pt x="0" y="0"/>
                </a:moveTo>
                <a:lnTo>
                  <a:pt x="1564148" y="0"/>
                </a:lnTo>
                <a:lnTo>
                  <a:pt x="1564148" y="1038704"/>
                </a:lnTo>
                <a:lnTo>
                  <a:pt x="0" y="1038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0" name="Freeform 90"/>
          <p:cNvSpPr/>
          <p:nvPr/>
        </p:nvSpPr>
        <p:spPr>
          <a:xfrm rot="5400000">
            <a:off x="17168986" y="6433320"/>
            <a:ext cx="1564148" cy="1038704"/>
          </a:xfrm>
          <a:custGeom>
            <a:avLst/>
            <a:gdLst/>
            <a:ahLst/>
            <a:cxnLst/>
            <a:rect l="l" t="t" r="r" b="b"/>
            <a:pathLst>
              <a:path w="1564148" h="1038704">
                <a:moveTo>
                  <a:pt x="0" y="0"/>
                </a:moveTo>
                <a:lnTo>
                  <a:pt x="1564148" y="0"/>
                </a:lnTo>
                <a:lnTo>
                  <a:pt x="1564148" y="1038704"/>
                </a:lnTo>
                <a:lnTo>
                  <a:pt x="0" y="1038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1" name="Freeform 91"/>
          <p:cNvSpPr/>
          <p:nvPr/>
        </p:nvSpPr>
        <p:spPr>
          <a:xfrm rot="5400000">
            <a:off x="17178990" y="7933085"/>
            <a:ext cx="1564148" cy="1038704"/>
          </a:xfrm>
          <a:custGeom>
            <a:avLst/>
            <a:gdLst/>
            <a:ahLst/>
            <a:cxnLst/>
            <a:rect l="l" t="t" r="r" b="b"/>
            <a:pathLst>
              <a:path w="1564148" h="1038704">
                <a:moveTo>
                  <a:pt x="0" y="0"/>
                </a:moveTo>
                <a:lnTo>
                  <a:pt x="1564147" y="0"/>
                </a:lnTo>
                <a:lnTo>
                  <a:pt x="1564147" y="1038704"/>
                </a:lnTo>
                <a:lnTo>
                  <a:pt x="0" y="1038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2" name="Freeform 92"/>
          <p:cNvSpPr/>
          <p:nvPr/>
        </p:nvSpPr>
        <p:spPr>
          <a:xfrm rot="5400000">
            <a:off x="17178990" y="9416693"/>
            <a:ext cx="1564148" cy="1038704"/>
          </a:xfrm>
          <a:custGeom>
            <a:avLst/>
            <a:gdLst/>
            <a:ahLst/>
            <a:cxnLst/>
            <a:rect l="l" t="t" r="r" b="b"/>
            <a:pathLst>
              <a:path w="1564148" h="1038704">
                <a:moveTo>
                  <a:pt x="0" y="0"/>
                </a:moveTo>
                <a:lnTo>
                  <a:pt x="1564147" y="0"/>
                </a:lnTo>
                <a:lnTo>
                  <a:pt x="1564147" y="1038704"/>
                </a:lnTo>
                <a:lnTo>
                  <a:pt x="0" y="1038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3" name="TextBox 93"/>
          <p:cNvSpPr txBox="1"/>
          <p:nvPr/>
        </p:nvSpPr>
        <p:spPr>
          <a:xfrm>
            <a:off x="12068161" y="6463699"/>
            <a:ext cx="2998931" cy="698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0531" lvl="1" indent="-285266" algn="just">
              <a:lnSpc>
                <a:spcPts val="3699"/>
              </a:lnSpc>
              <a:buFont typeface="Arial"/>
              <a:buChar char="•"/>
            </a:pPr>
            <a:r>
              <a:rPr lang="en-US" sz="2642" spc="47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18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2590958" y="6980567"/>
            <a:ext cx="4952267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Future Tasks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2068161" y="7601165"/>
            <a:ext cx="2998931" cy="698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0531" lvl="1" indent="-285266" algn="just">
              <a:lnSpc>
                <a:spcPts val="3699"/>
              </a:lnSpc>
              <a:buFont typeface="Arial"/>
              <a:buChar char="•"/>
            </a:pPr>
            <a:r>
              <a:rPr lang="en-US" sz="2642" spc="47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Page 19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2590958" y="7995053"/>
            <a:ext cx="4952267" cy="7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1" spc="47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Conclusions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2359"/>
            <a:ext cx="18049858" cy="10029125"/>
            <a:chOff x="0" y="-66675"/>
            <a:chExt cx="4753872" cy="2641415"/>
          </a:xfrm>
        </p:grpSpPr>
        <p:sp>
          <p:nvSpPr>
            <p:cNvPr id="3" name="Freeform 3"/>
            <p:cNvSpPr/>
            <p:nvPr/>
          </p:nvSpPr>
          <p:spPr>
            <a:xfrm>
              <a:off x="57703" y="23015"/>
              <a:ext cx="4696169" cy="2551725"/>
            </a:xfrm>
            <a:custGeom>
              <a:avLst/>
              <a:gdLst/>
              <a:ahLst/>
              <a:cxnLst/>
              <a:rect l="l" t="t" r="r" b="b"/>
              <a:pathLst>
                <a:path w="4753872" h="2574741">
                  <a:moveTo>
                    <a:pt x="21875" y="0"/>
                  </a:moveTo>
                  <a:lnTo>
                    <a:pt x="4731997" y="0"/>
                  </a:lnTo>
                  <a:cubicBezTo>
                    <a:pt x="4737798" y="0"/>
                    <a:pt x="4743362" y="2305"/>
                    <a:pt x="4747465" y="6407"/>
                  </a:cubicBezTo>
                  <a:cubicBezTo>
                    <a:pt x="4751567" y="10509"/>
                    <a:pt x="4753872" y="16073"/>
                    <a:pt x="4753872" y="21875"/>
                  </a:cubicBezTo>
                  <a:lnTo>
                    <a:pt x="4753872" y="2552866"/>
                  </a:lnTo>
                  <a:cubicBezTo>
                    <a:pt x="4753872" y="2558667"/>
                    <a:pt x="4751567" y="2564231"/>
                    <a:pt x="4747465" y="2568334"/>
                  </a:cubicBezTo>
                  <a:cubicBezTo>
                    <a:pt x="4743362" y="2572436"/>
                    <a:pt x="4737798" y="2574741"/>
                    <a:pt x="4731997" y="2574741"/>
                  </a:cubicBezTo>
                  <a:lnTo>
                    <a:pt x="21875" y="2574741"/>
                  </a:lnTo>
                  <a:cubicBezTo>
                    <a:pt x="16073" y="2574741"/>
                    <a:pt x="10509" y="2572436"/>
                    <a:pt x="6407" y="2568334"/>
                  </a:cubicBezTo>
                  <a:cubicBezTo>
                    <a:pt x="2305" y="2564231"/>
                    <a:pt x="0" y="2558667"/>
                    <a:pt x="0" y="2552866"/>
                  </a:cubicBezTo>
                  <a:lnTo>
                    <a:pt x="0" y="21875"/>
                  </a:lnTo>
                  <a:cubicBezTo>
                    <a:pt x="0" y="16073"/>
                    <a:pt x="2305" y="10509"/>
                    <a:pt x="6407" y="6407"/>
                  </a:cubicBezTo>
                  <a:cubicBezTo>
                    <a:pt x="10509" y="2305"/>
                    <a:pt x="16073" y="0"/>
                    <a:pt x="21875" y="0"/>
                  </a:cubicBezTo>
                  <a:close/>
                </a:path>
              </a:pathLst>
            </a:custGeom>
            <a:solidFill>
              <a:srgbClr val="F8F6ED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753872" cy="2641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5188" y="1857053"/>
            <a:ext cx="17141531" cy="1165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129" lvl="1" indent="-284565" algn="l">
              <a:lnSpc>
                <a:spcPts val="3690"/>
              </a:lnSpc>
              <a:buFont typeface="Arial"/>
              <a:buChar char="•"/>
            </a:pPr>
            <a:r>
              <a:rPr lang="en-US" sz="2636" spc="4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Wu, Chieh-Tsai, Yao-Hung Yang, and Yau-Zen Chang. "Three-dimensional deep learning to automatically generate cranial implant geometry." </a:t>
            </a:r>
            <a:r>
              <a:rPr lang="en-US" sz="2636" i="1" spc="4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Scientific reports</a:t>
            </a:r>
            <a:r>
              <a:rPr lang="en-US" sz="2636" spc="4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 12.1 (2022): 2683.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8839200"/>
            <a:ext cx="1362106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spc="66">
                <a:solidFill>
                  <a:srgbClr val="504E43"/>
                </a:solidFill>
                <a:latin typeface="モトヤアポロ Heavy"/>
                <a:ea typeface="モトヤアポロ Heavy"/>
                <a:cs typeface="モトヤアポロ Heavy"/>
                <a:sym typeface="モトヤアポロ Heavy"/>
              </a:rPr>
              <a:t>18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5188" y="523875"/>
            <a:ext cx="16386692" cy="118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REFERENCES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4163" y="6371407"/>
            <a:ext cx="17141531" cy="1165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129" lvl="1" indent="-284565" algn="l">
              <a:lnSpc>
                <a:spcPts val="3690"/>
              </a:lnSpc>
              <a:buFont typeface="Arial"/>
              <a:buChar char="•"/>
            </a:pPr>
            <a:r>
              <a:rPr lang="en-US" sz="2636" spc="4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Li, Jianning, et al. "Automatic skull defect restoration and cranial implant generation for cranioplasty." Medical Image Analysis 73 (2021): 102171.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4163" y="3018939"/>
            <a:ext cx="17141531" cy="1165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129" lvl="1" indent="-284565" algn="l">
              <a:lnSpc>
                <a:spcPts val="3690"/>
              </a:lnSpc>
              <a:buFont typeface="Arial"/>
              <a:buChar char="•"/>
            </a:pPr>
            <a:r>
              <a:rPr lang="en-US" sz="2636" spc="4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Wodzinski, Marek, et al. "Deep learning-based framework for automatic cranial defect reconstruction and implant modeling." Computer methods and programs in biomedicine 226 (2022): 107173.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5188" y="4157628"/>
            <a:ext cx="17141531" cy="1165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129" lvl="1" indent="-284565" algn="l">
              <a:lnSpc>
                <a:spcPts val="3690"/>
              </a:lnSpc>
              <a:buFont typeface="Arial"/>
              <a:buChar char="•"/>
            </a:pPr>
            <a:r>
              <a:rPr lang="en-US" sz="2636" spc="4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Marreiros, Filipe MM, et al. "Custom implant design for large cranial defects." International journal of computer assisted radiology and surgery 11 (2016): 2217-2230.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5188" y="5264517"/>
            <a:ext cx="17141531" cy="1165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129" lvl="1" indent="-284565" algn="l">
              <a:lnSpc>
                <a:spcPts val="3690"/>
              </a:lnSpc>
              <a:buFont typeface="Arial"/>
              <a:buChar char="•"/>
            </a:pPr>
            <a:r>
              <a:rPr lang="en-US" sz="2636" spc="4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Kesornsri, Thathapatt, et al. "CraNeXt: Automatic Reconstruction of Skull Implants With Skull Categorization Technique." IEEE Access 12 (2024): 84907-84922.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4163" y="7394111"/>
            <a:ext cx="17141531" cy="1632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129" lvl="1" indent="-284565" algn="l">
              <a:lnSpc>
                <a:spcPts val="3690"/>
              </a:lnSpc>
              <a:buFont typeface="Arial"/>
              <a:buChar char="•"/>
            </a:pPr>
            <a:r>
              <a:rPr lang="en-US" sz="2636" spc="4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Wodzinski, Marek, et al. "Improving Deep Learning-based Automatic Cranial Defect Reconstruction by Heavy Data Augmentation: From Image Registration to Latent Diffusion Models." arXiv preprint arXiv:2406.06372 (2024).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93766" y="-717279"/>
            <a:ext cx="1594234" cy="11889021"/>
            <a:chOff x="0" y="0"/>
            <a:chExt cx="2125646" cy="15852027"/>
          </a:xfrm>
        </p:grpSpPr>
        <p:sp>
          <p:nvSpPr>
            <p:cNvPr id="3" name="Freeform 3"/>
            <p:cNvSpPr/>
            <p:nvPr/>
          </p:nvSpPr>
          <p:spPr>
            <a:xfrm rot="-5400000">
              <a:off x="-918680" y="918680"/>
              <a:ext cx="3963007" cy="2125646"/>
            </a:xfrm>
            <a:custGeom>
              <a:avLst/>
              <a:gdLst/>
              <a:ahLst/>
              <a:cxnLst/>
              <a:rect l="l" t="t" r="r" b="b"/>
              <a:pathLst>
                <a:path w="3963007" h="2125646">
                  <a:moveTo>
                    <a:pt x="0" y="0"/>
                  </a:moveTo>
                  <a:lnTo>
                    <a:pt x="3963006" y="0"/>
                  </a:lnTo>
                  <a:lnTo>
                    <a:pt x="3963006" y="2125646"/>
                  </a:lnTo>
                  <a:lnTo>
                    <a:pt x="0" y="2125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-918680" y="4881687"/>
              <a:ext cx="3963007" cy="2125646"/>
            </a:xfrm>
            <a:custGeom>
              <a:avLst/>
              <a:gdLst/>
              <a:ahLst/>
              <a:cxnLst/>
              <a:rect l="l" t="t" r="r" b="b"/>
              <a:pathLst>
                <a:path w="3963007" h="2125646">
                  <a:moveTo>
                    <a:pt x="0" y="0"/>
                  </a:moveTo>
                  <a:lnTo>
                    <a:pt x="3963006" y="0"/>
                  </a:lnTo>
                  <a:lnTo>
                    <a:pt x="3963006" y="2125646"/>
                  </a:lnTo>
                  <a:lnTo>
                    <a:pt x="0" y="2125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-918680" y="8844694"/>
              <a:ext cx="3963007" cy="2125646"/>
            </a:xfrm>
            <a:custGeom>
              <a:avLst/>
              <a:gdLst/>
              <a:ahLst/>
              <a:cxnLst/>
              <a:rect l="l" t="t" r="r" b="b"/>
              <a:pathLst>
                <a:path w="3963007" h="2125646">
                  <a:moveTo>
                    <a:pt x="0" y="0"/>
                  </a:moveTo>
                  <a:lnTo>
                    <a:pt x="3963006" y="0"/>
                  </a:lnTo>
                  <a:lnTo>
                    <a:pt x="3963006" y="2125646"/>
                  </a:lnTo>
                  <a:lnTo>
                    <a:pt x="0" y="2125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5400000">
              <a:off x="-918680" y="12807701"/>
              <a:ext cx="3963007" cy="2125646"/>
            </a:xfrm>
            <a:custGeom>
              <a:avLst/>
              <a:gdLst/>
              <a:ahLst/>
              <a:cxnLst/>
              <a:rect l="l" t="t" r="r" b="b"/>
              <a:pathLst>
                <a:path w="3963007" h="2125646">
                  <a:moveTo>
                    <a:pt x="0" y="0"/>
                  </a:moveTo>
                  <a:lnTo>
                    <a:pt x="3963006" y="0"/>
                  </a:lnTo>
                  <a:lnTo>
                    <a:pt x="3963006" y="2125646"/>
                  </a:lnTo>
                  <a:lnTo>
                    <a:pt x="0" y="2125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68884" y="1028700"/>
            <a:ext cx="15802112" cy="8397063"/>
            <a:chOff x="0" y="0"/>
            <a:chExt cx="4161873" cy="22115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1873" cy="2211572"/>
            </a:xfrm>
            <a:custGeom>
              <a:avLst/>
              <a:gdLst/>
              <a:ahLst/>
              <a:cxnLst/>
              <a:rect l="l" t="t" r="r" b="b"/>
              <a:pathLst>
                <a:path w="4161873" h="2211572">
                  <a:moveTo>
                    <a:pt x="24986" y="0"/>
                  </a:moveTo>
                  <a:lnTo>
                    <a:pt x="4136887" y="0"/>
                  </a:lnTo>
                  <a:cubicBezTo>
                    <a:pt x="4150686" y="0"/>
                    <a:pt x="4161873" y="11187"/>
                    <a:pt x="4161873" y="24986"/>
                  </a:cubicBezTo>
                  <a:lnTo>
                    <a:pt x="4161873" y="2186586"/>
                  </a:lnTo>
                  <a:cubicBezTo>
                    <a:pt x="4161873" y="2193213"/>
                    <a:pt x="4159241" y="2199568"/>
                    <a:pt x="4154555" y="2204254"/>
                  </a:cubicBezTo>
                  <a:cubicBezTo>
                    <a:pt x="4149869" y="2208940"/>
                    <a:pt x="4143513" y="2211572"/>
                    <a:pt x="4136887" y="2211572"/>
                  </a:cubicBezTo>
                  <a:lnTo>
                    <a:pt x="24986" y="2211572"/>
                  </a:lnTo>
                  <a:cubicBezTo>
                    <a:pt x="11187" y="2211572"/>
                    <a:pt x="0" y="2200385"/>
                    <a:pt x="0" y="2186586"/>
                  </a:cubicBezTo>
                  <a:lnTo>
                    <a:pt x="0" y="24986"/>
                  </a:lnTo>
                  <a:cubicBezTo>
                    <a:pt x="0" y="11187"/>
                    <a:pt x="11187" y="0"/>
                    <a:pt x="24986" y="0"/>
                  </a:cubicBezTo>
                  <a:close/>
                </a:path>
              </a:pathLst>
            </a:custGeom>
            <a:solidFill>
              <a:srgbClr val="F8F6ED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161873" cy="227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117468" y="2722607"/>
            <a:ext cx="4901930" cy="1466213"/>
          </a:xfrm>
          <a:custGeom>
            <a:avLst/>
            <a:gdLst/>
            <a:ahLst/>
            <a:cxnLst/>
            <a:rect l="l" t="t" r="r" b="b"/>
            <a:pathLst>
              <a:path w="4901930" h="1466213">
                <a:moveTo>
                  <a:pt x="0" y="0"/>
                </a:moveTo>
                <a:lnTo>
                  <a:pt x="4901931" y="0"/>
                </a:lnTo>
                <a:lnTo>
                  <a:pt x="4901931" y="1466213"/>
                </a:lnTo>
                <a:lnTo>
                  <a:pt x="0" y="1466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43786" y="3517786"/>
            <a:ext cx="14249295" cy="281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30"/>
              </a:lnSpc>
            </a:pPr>
            <a:r>
              <a:rPr lang="en-US" sz="10450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2305" y="255516"/>
            <a:ext cx="17661740" cy="9775968"/>
            <a:chOff x="0" y="0"/>
            <a:chExt cx="4651652" cy="2574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1652" cy="2574741"/>
            </a:xfrm>
            <a:custGeom>
              <a:avLst/>
              <a:gdLst/>
              <a:ahLst/>
              <a:cxnLst/>
              <a:rect l="l" t="t" r="r" b="b"/>
              <a:pathLst>
                <a:path w="4651652" h="2574741">
                  <a:moveTo>
                    <a:pt x="22356" y="0"/>
                  </a:moveTo>
                  <a:lnTo>
                    <a:pt x="4629296" y="0"/>
                  </a:lnTo>
                  <a:cubicBezTo>
                    <a:pt x="4641643" y="0"/>
                    <a:pt x="4651652" y="10009"/>
                    <a:pt x="4651652" y="22356"/>
                  </a:cubicBezTo>
                  <a:lnTo>
                    <a:pt x="4651652" y="2552385"/>
                  </a:lnTo>
                  <a:cubicBezTo>
                    <a:pt x="4651652" y="2564732"/>
                    <a:pt x="4641643" y="2574741"/>
                    <a:pt x="4629296" y="2574741"/>
                  </a:cubicBezTo>
                  <a:lnTo>
                    <a:pt x="22356" y="2574741"/>
                  </a:lnTo>
                  <a:cubicBezTo>
                    <a:pt x="10009" y="2574741"/>
                    <a:pt x="0" y="2564732"/>
                    <a:pt x="0" y="2552385"/>
                  </a:cubicBezTo>
                  <a:lnTo>
                    <a:pt x="0" y="22356"/>
                  </a:lnTo>
                  <a:cubicBezTo>
                    <a:pt x="0" y="10009"/>
                    <a:pt x="10009" y="0"/>
                    <a:pt x="22356" y="0"/>
                  </a:cubicBezTo>
                  <a:close/>
                </a:path>
              </a:pathLst>
            </a:custGeom>
            <a:solidFill>
              <a:srgbClr val="F8F6ED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651652" cy="2641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65528" y="3829468"/>
            <a:ext cx="9111139" cy="4941047"/>
          </a:xfrm>
          <a:custGeom>
            <a:avLst/>
            <a:gdLst/>
            <a:ahLst/>
            <a:cxnLst/>
            <a:rect l="l" t="t" r="r" b="b"/>
            <a:pathLst>
              <a:path w="9111139" h="4935928">
                <a:moveTo>
                  <a:pt x="0" y="0"/>
                </a:moveTo>
                <a:lnTo>
                  <a:pt x="9111139" y="0"/>
                </a:lnTo>
                <a:lnTo>
                  <a:pt x="9111139" y="4935928"/>
                </a:lnTo>
                <a:lnTo>
                  <a:pt x="0" y="4935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2" t="-469" b="-46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7988" y="1881460"/>
            <a:ext cx="17300599" cy="877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0255" lvl="1" indent="-360128" algn="l">
              <a:lnSpc>
                <a:spcPts val="4670"/>
              </a:lnSpc>
              <a:buFont typeface="Arial"/>
              <a:buChar char="•"/>
            </a:pPr>
            <a:r>
              <a:rPr lang="en-US" sz="3336" u="sng" spc="60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Cranial Reconstruction</a:t>
            </a:r>
            <a:r>
              <a:rPr lang="en-US" sz="3336" spc="60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 : repairs/rebuilds skull after trauma, surgery, or defects.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555" y="8707876"/>
            <a:ext cx="1362106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spc="66">
                <a:solidFill>
                  <a:srgbClr val="504E43"/>
                </a:solidFill>
                <a:latin typeface="モトヤアポロ Heavy"/>
                <a:ea typeface="モトヤアポロ Heavy"/>
                <a:cs typeface="モトヤアポロ Heavy"/>
                <a:sym typeface="モトヤアポロ Heavy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42262" y="528281"/>
            <a:ext cx="10639178" cy="1086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3066" y="2796849"/>
            <a:ext cx="17420979" cy="877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0255" lvl="1" indent="-360128" algn="l">
              <a:lnSpc>
                <a:spcPts val="4670"/>
              </a:lnSpc>
              <a:buFont typeface="Arial"/>
              <a:buChar char="•"/>
            </a:pPr>
            <a:r>
              <a:rPr lang="en-US" sz="3336" spc="60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Restores structure, brain protection, and aesthetics.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3066" y="3829468"/>
            <a:ext cx="7775167" cy="1467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0255" lvl="1" indent="-360128" algn="l">
              <a:lnSpc>
                <a:spcPts val="4670"/>
              </a:lnSpc>
              <a:buFont typeface="Arial"/>
              <a:buChar char="•"/>
            </a:pPr>
            <a:r>
              <a:rPr lang="en-US" sz="3336" spc="60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Uses grafts/implants for damaged skull areas (tumors, injuries).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3066" y="5327163"/>
            <a:ext cx="7775167" cy="206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9294" lvl="1" indent="-359647" algn="l">
              <a:lnSpc>
                <a:spcPts val="4664"/>
              </a:lnSpc>
              <a:buFont typeface="Arial"/>
              <a:buChar char="•"/>
            </a:pPr>
            <a:r>
              <a:rPr lang="en-US" sz="3331" u="sng" spc="59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Materials: </a:t>
            </a:r>
            <a:r>
              <a:rPr lang="en-US" sz="3331" spc="59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Titanium, PEEK, biocompatible polymers for custom implants.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58287" y="8770519"/>
            <a:ext cx="7725620" cy="87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5"/>
              </a:lnSpc>
            </a:pPr>
            <a:r>
              <a:rPr lang="en-US" sz="3282" u="sng" spc="59" dirty="0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Illustration of Cranial Reconstruction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555" y="255516"/>
            <a:ext cx="17852871" cy="9775968"/>
            <a:chOff x="0" y="0"/>
            <a:chExt cx="4701991" cy="2574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1991" cy="2574741"/>
            </a:xfrm>
            <a:custGeom>
              <a:avLst/>
              <a:gdLst/>
              <a:ahLst/>
              <a:cxnLst/>
              <a:rect l="l" t="t" r="r" b="b"/>
              <a:pathLst>
                <a:path w="4701991" h="2574741">
                  <a:moveTo>
                    <a:pt x="22116" y="0"/>
                  </a:moveTo>
                  <a:lnTo>
                    <a:pt x="4679875" y="0"/>
                  </a:lnTo>
                  <a:cubicBezTo>
                    <a:pt x="4692089" y="0"/>
                    <a:pt x="4701991" y="9902"/>
                    <a:pt x="4701991" y="22116"/>
                  </a:cubicBezTo>
                  <a:lnTo>
                    <a:pt x="4701991" y="2552624"/>
                  </a:lnTo>
                  <a:cubicBezTo>
                    <a:pt x="4701991" y="2564839"/>
                    <a:pt x="4692089" y="2574741"/>
                    <a:pt x="4679875" y="2574741"/>
                  </a:cubicBezTo>
                  <a:lnTo>
                    <a:pt x="22116" y="2574741"/>
                  </a:lnTo>
                  <a:cubicBezTo>
                    <a:pt x="16251" y="2574741"/>
                    <a:pt x="10625" y="2572410"/>
                    <a:pt x="6478" y="2568263"/>
                  </a:cubicBezTo>
                  <a:cubicBezTo>
                    <a:pt x="2330" y="2564115"/>
                    <a:pt x="0" y="2558490"/>
                    <a:pt x="0" y="2552624"/>
                  </a:cubicBezTo>
                  <a:lnTo>
                    <a:pt x="0" y="22116"/>
                  </a:lnTo>
                  <a:cubicBezTo>
                    <a:pt x="0" y="9902"/>
                    <a:pt x="9902" y="0"/>
                    <a:pt x="22116" y="0"/>
                  </a:cubicBezTo>
                  <a:close/>
                </a:path>
              </a:pathLst>
            </a:custGeom>
            <a:solidFill>
              <a:srgbClr val="F8F6ED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701991" cy="2641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33510" y="1951633"/>
            <a:ext cx="17420979" cy="1526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845" lvl="1" indent="-370922" algn="l">
              <a:lnSpc>
                <a:spcPts val="4810"/>
              </a:lnSpc>
              <a:buFont typeface="Arial"/>
              <a:buChar char="•"/>
            </a:pPr>
            <a:r>
              <a:rPr lang="en-US" sz="3436" b="1" u="sng" spc="6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Problems Associated with cranial Defects:</a:t>
            </a:r>
            <a:r>
              <a:rPr lang="en-US" sz="3436" spc="61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 Cranial defects cause aesthetic/functional issues.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1555" y="8707876"/>
            <a:ext cx="1362106" cy="99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spc="66">
                <a:solidFill>
                  <a:srgbClr val="504E43"/>
                </a:solidFill>
                <a:latin typeface="モトヤアポロ Heavy"/>
                <a:ea typeface="モトヤアポロ Heavy"/>
                <a:cs typeface="モトヤアポロ Heavy"/>
                <a:sym typeface="モトヤアポロ Heavy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97362" y="561975"/>
            <a:ext cx="10639178" cy="1086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BACKGROUND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7311" y="3658868"/>
            <a:ext cx="17420979" cy="91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845" lvl="1" indent="-370922" algn="l">
              <a:lnSpc>
                <a:spcPts val="4810"/>
              </a:lnSpc>
              <a:buFont typeface="Arial"/>
              <a:buChar char="•"/>
            </a:pPr>
            <a:r>
              <a:rPr lang="en-US" sz="3436" b="1" u="sng" spc="6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Current Solution</a:t>
            </a:r>
            <a:r>
              <a:rPr lang="en-US" sz="3436" b="1" spc="6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:</a:t>
            </a:r>
            <a:r>
              <a:rPr lang="en-US" sz="3436" spc="61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 Manual implant design by surgeons/engineers.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7501" y="4752975"/>
            <a:ext cx="17300599" cy="318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697" lvl="1" indent="-371348" algn="l">
              <a:lnSpc>
                <a:spcPts val="4816"/>
              </a:lnSpc>
              <a:buFont typeface="Arial"/>
              <a:buChar char="•"/>
            </a:pPr>
            <a:r>
              <a:rPr lang="en-US" sz="3440" b="1" u="sng" spc="6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Limitations of Current Approach</a:t>
            </a:r>
            <a:r>
              <a:rPr lang="en-US" sz="3440" b="1" spc="6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:</a:t>
            </a:r>
          </a:p>
          <a:p>
            <a:pPr marL="1385288" lvl="2" indent="-461763" algn="l">
              <a:lnSpc>
                <a:spcPts val="4491"/>
              </a:lnSpc>
              <a:buFont typeface="Arial"/>
              <a:buChar char="⚬"/>
            </a:pPr>
            <a:r>
              <a:rPr lang="en-US" sz="3208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Time-consuming (8-12 hours)</a:t>
            </a:r>
          </a:p>
          <a:p>
            <a:pPr marL="1385288" lvl="2" indent="-461763" algn="l">
              <a:lnSpc>
                <a:spcPts val="4491"/>
              </a:lnSpc>
              <a:buFont typeface="Arial"/>
              <a:buChar char="⚬"/>
            </a:pPr>
            <a:r>
              <a:rPr lang="en-US" sz="3208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High costs ($5,000-$15,000)</a:t>
            </a:r>
          </a:p>
          <a:p>
            <a:pPr marL="1385288" lvl="2" indent="-461763" algn="l">
              <a:lnSpc>
                <a:spcPts val="4491"/>
              </a:lnSpc>
              <a:buFont typeface="Arial"/>
              <a:buChar char="⚬"/>
            </a:pPr>
            <a:r>
              <a:rPr lang="en-US" sz="3208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15-20% complication rate</a:t>
            </a:r>
          </a:p>
          <a:p>
            <a:pPr marL="1385288" lvl="2" indent="-461763" algn="l">
              <a:lnSpc>
                <a:spcPts val="4491"/>
              </a:lnSpc>
              <a:buFont typeface="Arial"/>
              <a:buChar char="⚬"/>
            </a:pPr>
            <a:r>
              <a:rPr lang="en-US" sz="3208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15-20% complication rate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555" y="255516"/>
            <a:ext cx="17814952" cy="9775968"/>
            <a:chOff x="0" y="0"/>
            <a:chExt cx="4692004" cy="2574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2004" cy="2574741"/>
            </a:xfrm>
            <a:custGeom>
              <a:avLst/>
              <a:gdLst/>
              <a:ahLst/>
              <a:cxnLst/>
              <a:rect l="l" t="t" r="r" b="b"/>
              <a:pathLst>
                <a:path w="4692004" h="2574741">
                  <a:moveTo>
                    <a:pt x="22163" y="0"/>
                  </a:moveTo>
                  <a:lnTo>
                    <a:pt x="4669841" y="0"/>
                  </a:lnTo>
                  <a:cubicBezTo>
                    <a:pt x="4675719" y="0"/>
                    <a:pt x="4681356" y="2335"/>
                    <a:pt x="4685512" y="6491"/>
                  </a:cubicBezTo>
                  <a:cubicBezTo>
                    <a:pt x="4689669" y="10648"/>
                    <a:pt x="4692004" y="16285"/>
                    <a:pt x="4692004" y="22163"/>
                  </a:cubicBezTo>
                  <a:lnTo>
                    <a:pt x="4692004" y="2552577"/>
                  </a:lnTo>
                  <a:cubicBezTo>
                    <a:pt x="4692004" y="2564818"/>
                    <a:pt x="4682081" y="2574741"/>
                    <a:pt x="4669841" y="2574741"/>
                  </a:cubicBezTo>
                  <a:lnTo>
                    <a:pt x="22163" y="2574741"/>
                  </a:lnTo>
                  <a:cubicBezTo>
                    <a:pt x="16285" y="2574741"/>
                    <a:pt x="10648" y="2572405"/>
                    <a:pt x="6491" y="2568249"/>
                  </a:cubicBezTo>
                  <a:cubicBezTo>
                    <a:pt x="2335" y="2564093"/>
                    <a:pt x="0" y="2558455"/>
                    <a:pt x="0" y="2552577"/>
                  </a:cubicBezTo>
                  <a:lnTo>
                    <a:pt x="0" y="22163"/>
                  </a:lnTo>
                  <a:cubicBezTo>
                    <a:pt x="0" y="9923"/>
                    <a:pt x="9923" y="0"/>
                    <a:pt x="22163" y="0"/>
                  </a:cubicBezTo>
                  <a:close/>
                </a:path>
              </a:pathLst>
            </a:custGeom>
            <a:solidFill>
              <a:srgbClr val="F8F6ED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692004" cy="2641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23447" y="2207705"/>
            <a:ext cx="16812140" cy="916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3913" lvl="1" indent="-371956" algn="l">
              <a:lnSpc>
                <a:spcPts val="4823"/>
              </a:lnSpc>
              <a:buFont typeface="Arial"/>
              <a:buChar char="•"/>
            </a:pPr>
            <a:r>
              <a:rPr lang="en-US" sz="3445" b="1" u="sng" spc="62">
                <a:solidFill>
                  <a:srgbClr val="000000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Specific</a:t>
            </a:r>
            <a:r>
              <a:rPr lang="en-US" sz="3445" spc="62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: Develop DL models for automatic bone extraction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1555" y="8707876"/>
            <a:ext cx="1362106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spc="66">
                <a:solidFill>
                  <a:srgbClr val="504E43"/>
                </a:solidFill>
                <a:latin typeface="モトヤアポロ Heavy"/>
                <a:ea typeface="モトヤアポロ Heavy"/>
                <a:cs typeface="モトヤアポロ Heavy"/>
                <a:sym typeface="モトヤアポロ Heavy"/>
              </a:rPr>
              <a:t>05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73042" y="561975"/>
            <a:ext cx="10639178" cy="1086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447" y="3229778"/>
            <a:ext cx="17149444" cy="90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823" lvl="1" indent="-367911" algn="l">
              <a:lnSpc>
                <a:spcPts val="4771"/>
              </a:lnSpc>
              <a:buFont typeface="Arial"/>
              <a:buChar char="•"/>
            </a:pPr>
            <a:r>
              <a:rPr lang="en-US" sz="3408" b="1" u="sng" spc="61">
                <a:solidFill>
                  <a:srgbClr val="000000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Measurable</a:t>
            </a:r>
            <a:r>
              <a:rPr lang="en-US" sz="3408" spc="61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: 95%+ segmentation accuracy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3447" y="6256200"/>
            <a:ext cx="17149444" cy="90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823" lvl="1" indent="-367911" algn="l">
              <a:lnSpc>
                <a:spcPts val="4771"/>
              </a:lnSpc>
              <a:buFont typeface="Arial"/>
              <a:buChar char="•"/>
            </a:pPr>
            <a:r>
              <a:rPr lang="en-US" sz="3408" b="1" u="sng" spc="61">
                <a:solidFill>
                  <a:srgbClr val="000000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Time-bound:</a:t>
            </a:r>
            <a:r>
              <a:rPr lang="en-US" sz="3408" spc="61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 Complete in 6 months, integrate in 12 months.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3447" y="5247393"/>
            <a:ext cx="17149444" cy="90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823" lvl="1" indent="-367911" algn="l">
              <a:lnSpc>
                <a:spcPts val="4771"/>
              </a:lnSpc>
              <a:buFont typeface="Arial"/>
              <a:buChar char="•"/>
            </a:pPr>
            <a:r>
              <a:rPr lang="en-US" sz="3408" b="1" u="sng" spc="61">
                <a:solidFill>
                  <a:srgbClr val="000000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Relevant:</a:t>
            </a:r>
            <a:r>
              <a:rPr lang="en-US" sz="3408" spc="61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 Address time, cost, and variability in implant design.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3447" y="4238585"/>
            <a:ext cx="17149444" cy="90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823" lvl="1" indent="-367911" algn="l">
              <a:lnSpc>
                <a:spcPts val="4771"/>
              </a:lnSpc>
              <a:buFont typeface="Arial"/>
              <a:buChar char="•"/>
            </a:pPr>
            <a:r>
              <a:rPr lang="en-US" sz="3408" b="1" u="sng" spc="61">
                <a:solidFill>
                  <a:srgbClr val="000000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Achievable</a:t>
            </a:r>
            <a:r>
              <a:rPr lang="en-US" sz="3408" spc="61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: Use 3D CT data and CNNs/U-Net.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555" y="255516"/>
            <a:ext cx="17852871" cy="9775968"/>
            <a:chOff x="0" y="0"/>
            <a:chExt cx="4701991" cy="2574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1991" cy="2574741"/>
            </a:xfrm>
            <a:custGeom>
              <a:avLst/>
              <a:gdLst/>
              <a:ahLst/>
              <a:cxnLst/>
              <a:rect l="l" t="t" r="r" b="b"/>
              <a:pathLst>
                <a:path w="4701991" h="2574741">
                  <a:moveTo>
                    <a:pt x="22116" y="0"/>
                  </a:moveTo>
                  <a:lnTo>
                    <a:pt x="4679875" y="0"/>
                  </a:lnTo>
                  <a:cubicBezTo>
                    <a:pt x="4692089" y="0"/>
                    <a:pt x="4701991" y="9902"/>
                    <a:pt x="4701991" y="22116"/>
                  </a:cubicBezTo>
                  <a:lnTo>
                    <a:pt x="4701991" y="2552624"/>
                  </a:lnTo>
                  <a:cubicBezTo>
                    <a:pt x="4701991" y="2564839"/>
                    <a:pt x="4692089" y="2574741"/>
                    <a:pt x="4679875" y="2574741"/>
                  </a:cubicBezTo>
                  <a:lnTo>
                    <a:pt x="22116" y="2574741"/>
                  </a:lnTo>
                  <a:cubicBezTo>
                    <a:pt x="16251" y="2574741"/>
                    <a:pt x="10625" y="2572410"/>
                    <a:pt x="6478" y="2568263"/>
                  </a:cubicBezTo>
                  <a:cubicBezTo>
                    <a:pt x="2330" y="2564115"/>
                    <a:pt x="0" y="2558490"/>
                    <a:pt x="0" y="2552624"/>
                  </a:cubicBezTo>
                  <a:lnTo>
                    <a:pt x="0" y="22116"/>
                  </a:lnTo>
                  <a:cubicBezTo>
                    <a:pt x="0" y="9902"/>
                    <a:pt x="9902" y="0"/>
                    <a:pt x="22116" y="0"/>
                  </a:cubicBezTo>
                  <a:close/>
                </a:path>
              </a:pathLst>
            </a:custGeom>
            <a:solidFill>
              <a:srgbClr val="F8F6ED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701991" cy="2641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363287" y="1485689"/>
            <a:ext cx="4896013" cy="7772611"/>
          </a:xfrm>
          <a:custGeom>
            <a:avLst/>
            <a:gdLst/>
            <a:ahLst/>
            <a:cxnLst/>
            <a:rect l="l" t="t" r="r" b="b"/>
            <a:pathLst>
              <a:path w="4896013" h="7407552">
                <a:moveTo>
                  <a:pt x="0" y="0"/>
                </a:moveTo>
                <a:lnTo>
                  <a:pt x="4896013" y="0"/>
                </a:lnTo>
                <a:lnTo>
                  <a:pt x="4896013" y="7407552"/>
                </a:lnTo>
                <a:lnTo>
                  <a:pt x="0" y="7407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4" t="-3166" b="-214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7535" y="1680733"/>
            <a:ext cx="10574123" cy="86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8666" lvl="1" indent="-349333" algn="l">
              <a:lnSpc>
                <a:spcPts val="4530"/>
              </a:lnSpc>
              <a:buFont typeface="Arial"/>
              <a:buChar char="•"/>
            </a:pPr>
            <a:r>
              <a:rPr lang="en-US" sz="3236" b="1" u="sng" spc="58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Data Collection: </a:t>
            </a:r>
            <a:r>
              <a:rPr lang="en-US" sz="3236" spc="58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 High-res 3D skull images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555" y="8707876"/>
            <a:ext cx="1362106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spc="66">
                <a:solidFill>
                  <a:srgbClr val="504E43"/>
                </a:solidFill>
                <a:latin typeface="モトヤアポロ Heavy"/>
                <a:ea typeface="モトヤアポロ Heavy"/>
                <a:cs typeface="モトヤアポロ Heavy"/>
                <a:sym typeface="モトヤアポロ Heavy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2339" y="328298"/>
            <a:ext cx="15343321" cy="904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CRANIAL RECONSTRUCTION WORKFLOW WITH DL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7535" y="3636291"/>
            <a:ext cx="11296407" cy="86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8666" lvl="1" indent="-349333" algn="l">
              <a:lnSpc>
                <a:spcPts val="4530"/>
              </a:lnSpc>
              <a:buFont typeface="Arial"/>
              <a:buChar char="•"/>
            </a:pPr>
            <a:r>
              <a:rPr lang="en-US" sz="3236" b="1" u="sng" spc="58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Segmentation:</a:t>
            </a:r>
            <a:r>
              <a:rPr lang="en-US" sz="3236" b="1" spc="58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 </a:t>
            </a:r>
            <a:r>
              <a:rPr lang="en-US" sz="3236" spc="58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Use CNNs/U-Net for defect detection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7535" y="2614074"/>
            <a:ext cx="11624717" cy="86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8666" lvl="1" indent="-349333" algn="l">
              <a:lnSpc>
                <a:spcPts val="4530"/>
              </a:lnSpc>
              <a:buFont typeface="Arial"/>
              <a:buChar char="•"/>
            </a:pPr>
            <a:r>
              <a:rPr lang="en-US" sz="3236" b="1" u="sng" spc="58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Pre-processing:</a:t>
            </a:r>
            <a:r>
              <a:rPr lang="en-US" sz="3236" spc="58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 Enhance images for segmentation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7535" y="4658995"/>
            <a:ext cx="11471506" cy="143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8666" lvl="1" indent="-349333" algn="l">
              <a:lnSpc>
                <a:spcPts val="4530"/>
              </a:lnSpc>
              <a:buFont typeface="Arial"/>
              <a:buChar char="•"/>
            </a:pPr>
            <a:r>
              <a:rPr lang="en-US" sz="3236" b="1" u="sng" spc="58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Implant Design:</a:t>
            </a:r>
            <a:r>
              <a:rPr lang="en-US" sz="3236" spc="58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  Custom implants via deep learning/GANs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9986" y="6167474"/>
            <a:ext cx="11471506" cy="143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8666" lvl="1" indent="-349333" algn="l">
              <a:lnSpc>
                <a:spcPts val="4530"/>
              </a:lnSpc>
              <a:buFont typeface="Arial"/>
              <a:buChar char="•"/>
            </a:pPr>
            <a:r>
              <a:rPr lang="en-US" sz="3236" b="1" u="sng" spc="58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3D Modeling:</a:t>
            </a:r>
            <a:r>
              <a:rPr lang="en-US" sz="3236" spc="58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 Create 3D implant models using CAD/3D printing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518" y="455016"/>
            <a:ext cx="17852871" cy="9418320"/>
            <a:chOff x="0" y="0"/>
            <a:chExt cx="4701991" cy="2574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1991" cy="2574741"/>
            </a:xfrm>
            <a:custGeom>
              <a:avLst/>
              <a:gdLst/>
              <a:ahLst/>
              <a:cxnLst/>
              <a:rect l="l" t="t" r="r" b="b"/>
              <a:pathLst>
                <a:path w="4701991" h="2574741">
                  <a:moveTo>
                    <a:pt x="22116" y="0"/>
                  </a:moveTo>
                  <a:lnTo>
                    <a:pt x="4679875" y="0"/>
                  </a:lnTo>
                  <a:cubicBezTo>
                    <a:pt x="4692089" y="0"/>
                    <a:pt x="4701991" y="9902"/>
                    <a:pt x="4701991" y="22116"/>
                  </a:cubicBezTo>
                  <a:lnTo>
                    <a:pt x="4701991" y="2552624"/>
                  </a:lnTo>
                  <a:cubicBezTo>
                    <a:pt x="4701991" y="2564839"/>
                    <a:pt x="4692089" y="2574741"/>
                    <a:pt x="4679875" y="2574741"/>
                  </a:cubicBezTo>
                  <a:lnTo>
                    <a:pt x="22116" y="2574741"/>
                  </a:lnTo>
                  <a:cubicBezTo>
                    <a:pt x="16251" y="2574741"/>
                    <a:pt x="10625" y="2572410"/>
                    <a:pt x="6478" y="2568263"/>
                  </a:cubicBezTo>
                  <a:cubicBezTo>
                    <a:pt x="2330" y="2564115"/>
                    <a:pt x="0" y="2558490"/>
                    <a:pt x="0" y="2552624"/>
                  </a:cubicBezTo>
                  <a:lnTo>
                    <a:pt x="0" y="22116"/>
                  </a:lnTo>
                  <a:cubicBezTo>
                    <a:pt x="0" y="9902"/>
                    <a:pt x="9902" y="0"/>
                    <a:pt x="22116" y="0"/>
                  </a:cubicBezTo>
                  <a:close/>
                </a:path>
              </a:pathLst>
            </a:custGeom>
            <a:solidFill>
              <a:srgbClr val="F8F6ED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701991" cy="2641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092033" y="1885518"/>
            <a:ext cx="3245390" cy="3200725"/>
          </a:xfrm>
          <a:custGeom>
            <a:avLst/>
            <a:gdLst/>
            <a:ahLst/>
            <a:cxnLst/>
            <a:rect l="l" t="t" r="r" b="b"/>
            <a:pathLst>
              <a:path w="3142283" h="3398517">
                <a:moveTo>
                  <a:pt x="0" y="0"/>
                </a:moveTo>
                <a:lnTo>
                  <a:pt x="3142283" y="0"/>
                </a:lnTo>
                <a:lnTo>
                  <a:pt x="3142283" y="3398517"/>
                </a:lnTo>
                <a:lnTo>
                  <a:pt x="0" y="3398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42" t="-910" r="-709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092033" y="5829300"/>
            <a:ext cx="3245390" cy="3200725"/>
          </a:xfrm>
          <a:custGeom>
            <a:avLst/>
            <a:gdLst/>
            <a:ahLst/>
            <a:cxnLst/>
            <a:rect l="l" t="t" r="r" b="b"/>
            <a:pathLst>
              <a:path w="3245390" h="3245390">
                <a:moveTo>
                  <a:pt x="0" y="0"/>
                </a:moveTo>
                <a:lnTo>
                  <a:pt x="3245390" y="0"/>
                </a:lnTo>
                <a:lnTo>
                  <a:pt x="3245390" y="3245390"/>
                </a:lnTo>
                <a:lnTo>
                  <a:pt x="0" y="3245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1555" y="8707876"/>
            <a:ext cx="1362106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spc="66">
                <a:solidFill>
                  <a:srgbClr val="504E43"/>
                </a:solidFill>
                <a:latin typeface="モトヤアポロ Heavy"/>
                <a:ea typeface="モトヤアポロ Heavy"/>
                <a:cs typeface="モトヤアポロ Heavy"/>
                <a:sym typeface="モトヤアポロ Heavy"/>
              </a:rPr>
              <a:t>07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7691" y="845940"/>
            <a:ext cx="16386692" cy="1459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 CRITICAL ROLE OF BONE STRUCTURE EXTRACTION FROM </a:t>
            </a:r>
          </a:p>
          <a:p>
            <a:pPr algn="ctr">
              <a:lnSpc>
                <a:spcPts val="4619"/>
              </a:lnSpc>
            </a:pPr>
            <a:r>
              <a:rPr lang="en-US" sz="3299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CT SCAN IMAGES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7691" y="4113855"/>
            <a:ext cx="11924565" cy="93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7412" lvl="1" indent="-378706" algn="l">
              <a:lnSpc>
                <a:spcPts val="4911"/>
              </a:lnSpc>
              <a:buFont typeface="Arial"/>
              <a:buChar char="•"/>
            </a:pPr>
            <a:r>
              <a:rPr lang="en-US" sz="3508" u="sng" spc="63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Custom Implant Design</a:t>
            </a:r>
            <a:r>
              <a:rPr lang="en-US" sz="3508" spc="63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: Patient-specific implants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7691" y="5086242"/>
            <a:ext cx="12143439" cy="1558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7412" lvl="1" indent="-378706" algn="l">
              <a:lnSpc>
                <a:spcPts val="4911"/>
              </a:lnSpc>
              <a:buFont typeface="Arial"/>
              <a:buChar char="•"/>
            </a:pPr>
            <a:r>
              <a:rPr lang="en-US" sz="3508" u="sng" spc="63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Treatment Monitoring:</a:t>
            </a:r>
            <a:r>
              <a:rPr lang="en-US" sz="3508" spc="63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 Tracks progress and bone changes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7691" y="6465306"/>
            <a:ext cx="11924565" cy="150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823" lvl="1" indent="-367911" algn="l">
              <a:lnSpc>
                <a:spcPts val="4771"/>
              </a:lnSpc>
              <a:buFont typeface="Arial"/>
              <a:buChar char="•"/>
            </a:pPr>
            <a:r>
              <a:rPr lang="en-US" sz="3408" u="sng" spc="61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Reduced Human Error</a:t>
            </a:r>
            <a:r>
              <a:rPr lang="en-US" sz="3408" spc="61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: Automated, precise extraction for surgery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7691" y="3221888"/>
            <a:ext cx="12143439" cy="93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7412" lvl="1" indent="-378706" algn="l">
              <a:lnSpc>
                <a:spcPts val="4911"/>
              </a:lnSpc>
              <a:buFont typeface="Arial"/>
              <a:buChar char="•"/>
            </a:pPr>
            <a:r>
              <a:rPr lang="en-US" sz="3508" u="sng" spc="63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Surgical Planning: </a:t>
            </a:r>
            <a:r>
              <a:rPr lang="en-US" sz="3508" spc="63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 Essential 3D models for surgery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7691" y="2333745"/>
            <a:ext cx="12091402" cy="93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7412" lvl="1" indent="-378706" algn="l">
              <a:lnSpc>
                <a:spcPts val="4911"/>
              </a:lnSpc>
              <a:buFont typeface="Arial"/>
              <a:buChar char="•"/>
            </a:pPr>
            <a:r>
              <a:rPr lang="en-US" sz="3508" u="sng" spc="63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Accurate Diagnosis:</a:t>
            </a:r>
            <a:r>
              <a:rPr lang="en-US" sz="3508" spc="63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 Identifies skeletal issues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10907" y="5044971"/>
            <a:ext cx="3026516" cy="385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508" spc="45" dirty="0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Raw CT Scan Slice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73159" y="9030029"/>
            <a:ext cx="4066996" cy="660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1"/>
              </a:lnSpc>
            </a:pPr>
            <a:r>
              <a:rPr lang="en-US" sz="2508" spc="45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Extracted Bone Structure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55516"/>
            <a:ext cx="18049858" cy="9775968"/>
            <a:chOff x="0" y="0"/>
            <a:chExt cx="4753872" cy="2574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53872" cy="2574741"/>
            </a:xfrm>
            <a:custGeom>
              <a:avLst/>
              <a:gdLst/>
              <a:ahLst/>
              <a:cxnLst/>
              <a:rect l="l" t="t" r="r" b="b"/>
              <a:pathLst>
                <a:path w="4753872" h="2574741">
                  <a:moveTo>
                    <a:pt x="21875" y="0"/>
                  </a:moveTo>
                  <a:lnTo>
                    <a:pt x="4731997" y="0"/>
                  </a:lnTo>
                  <a:cubicBezTo>
                    <a:pt x="4737798" y="0"/>
                    <a:pt x="4743362" y="2305"/>
                    <a:pt x="4747465" y="6407"/>
                  </a:cubicBezTo>
                  <a:cubicBezTo>
                    <a:pt x="4751567" y="10509"/>
                    <a:pt x="4753872" y="16073"/>
                    <a:pt x="4753872" y="21875"/>
                  </a:cubicBezTo>
                  <a:lnTo>
                    <a:pt x="4753872" y="2552866"/>
                  </a:lnTo>
                  <a:cubicBezTo>
                    <a:pt x="4753872" y="2558667"/>
                    <a:pt x="4751567" y="2564231"/>
                    <a:pt x="4747465" y="2568334"/>
                  </a:cubicBezTo>
                  <a:cubicBezTo>
                    <a:pt x="4743362" y="2572436"/>
                    <a:pt x="4737798" y="2574741"/>
                    <a:pt x="4731997" y="2574741"/>
                  </a:cubicBezTo>
                  <a:lnTo>
                    <a:pt x="21875" y="2574741"/>
                  </a:lnTo>
                  <a:cubicBezTo>
                    <a:pt x="16073" y="2574741"/>
                    <a:pt x="10509" y="2572436"/>
                    <a:pt x="6407" y="2568334"/>
                  </a:cubicBezTo>
                  <a:cubicBezTo>
                    <a:pt x="2305" y="2564231"/>
                    <a:pt x="0" y="2558667"/>
                    <a:pt x="0" y="2552866"/>
                  </a:cubicBezTo>
                  <a:lnTo>
                    <a:pt x="0" y="21875"/>
                  </a:lnTo>
                  <a:cubicBezTo>
                    <a:pt x="0" y="16073"/>
                    <a:pt x="2305" y="10509"/>
                    <a:pt x="6407" y="6407"/>
                  </a:cubicBezTo>
                  <a:cubicBezTo>
                    <a:pt x="10509" y="2305"/>
                    <a:pt x="16073" y="0"/>
                    <a:pt x="21875" y="0"/>
                  </a:cubicBezTo>
                  <a:close/>
                </a:path>
              </a:pathLst>
            </a:custGeom>
            <a:solidFill>
              <a:srgbClr val="F8F6ED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753872" cy="2641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318675" y="1946031"/>
            <a:ext cx="5117521" cy="5567000"/>
          </a:xfrm>
          <a:custGeom>
            <a:avLst/>
            <a:gdLst/>
            <a:ahLst/>
            <a:cxnLst/>
            <a:rect l="l" t="t" r="r" b="b"/>
            <a:pathLst>
              <a:path w="5117521" h="5329139">
                <a:moveTo>
                  <a:pt x="0" y="0"/>
                </a:moveTo>
                <a:lnTo>
                  <a:pt x="5117521" y="0"/>
                </a:lnTo>
                <a:lnTo>
                  <a:pt x="5117521" y="5329139"/>
                </a:lnTo>
                <a:lnTo>
                  <a:pt x="0" y="5329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39" r="-78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5366" y="1793366"/>
            <a:ext cx="14225422" cy="270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u="sng" spc="61">
                <a:solidFill>
                  <a:srgbClr val="504E43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Why CT Scan Images?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 spc="61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Distinguishes bone from soft tissue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 spc="61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Captures detailed bone structure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 spc="61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Quick imaging for emergencies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555" y="8707876"/>
            <a:ext cx="1362106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spc="66">
                <a:solidFill>
                  <a:srgbClr val="504E43"/>
                </a:solidFill>
                <a:latin typeface="モトヤアポロ Heavy"/>
                <a:ea typeface="モトヤアポロ Heavy"/>
                <a:cs typeface="モトヤアポロ Heavy"/>
                <a:sym typeface="モトヤアポロ Heavy"/>
              </a:rPr>
              <a:t>08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1555" y="609600"/>
            <a:ext cx="16386692" cy="982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CT SCAN SKULL IMAGES DATASET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4516" y="4457936"/>
            <a:ext cx="11543148" cy="390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u="sng" spc="61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Dataset </a:t>
            </a:r>
            <a:r>
              <a:rPr lang="en-US" sz="3399" u="sng" spc="61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  <a:hlinkClick r:id="rId3" tooltip="https://www.kaggle.com/datasets/trainingdatapro/computed-tomography-ct-of-the-brain?select=files"/>
              </a:rPr>
              <a:t>Overview:</a:t>
            </a:r>
            <a:r>
              <a:rPr lang="en-US" sz="3399" spc="61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 Computed Tomography (CT) of the Brain - Object Detection Dataset</a:t>
            </a:r>
          </a:p>
          <a:p>
            <a:pPr algn="l">
              <a:lnSpc>
                <a:spcPts val="4759"/>
              </a:lnSpc>
            </a:pPr>
            <a:endParaRPr lang="en-US" sz="3399" spc="61">
              <a:solidFill>
                <a:srgbClr val="000000"/>
              </a:solidFill>
              <a:latin typeface="モトヤアポロ Light"/>
              <a:ea typeface="モトヤアポロ Light"/>
              <a:cs typeface="モトヤアポロ Light"/>
              <a:sym typeface="モトヤアポロ Light"/>
            </a:endParaRP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 spc="61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CT brain scans (cancer, tumors, aneurysms)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 spc="61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Provides high-resolution brain images</a:t>
            </a:r>
          </a:p>
          <a:p>
            <a:pPr algn="l">
              <a:lnSpc>
                <a:spcPts val="4759"/>
              </a:lnSpc>
            </a:pPr>
            <a:endParaRPr lang="en-US" sz="3399" spc="61">
              <a:solidFill>
                <a:srgbClr val="000000"/>
              </a:solidFill>
              <a:latin typeface="モトヤアポロ Light"/>
              <a:ea typeface="モトヤアポロ Light"/>
              <a:cs typeface="モトヤアポロ Light"/>
              <a:sym typeface="モトヤアポロ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705013" y="7867116"/>
            <a:ext cx="6201987" cy="50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24"/>
              </a:lnSpc>
            </a:pPr>
            <a:r>
              <a:rPr lang="en-US" sz="3232" u="sng" spc="58" dirty="0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Raw CT Scan Slice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1080" y="255516"/>
            <a:ext cx="17852871" cy="9775968"/>
            <a:chOff x="0" y="0"/>
            <a:chExt cx="4701991" cy="2574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1991" cy="2574741"/>
            </a:xfrm>
            <a:custGeom>
              <a:avLst/>
              <a:gdLst/>
              <a:ahLst/>
              <a:cxnLst/>
              <a:rect l="l" t="t" r="r" b="b"/>
              <a:pathLst>
                <a:path w="4701991" h="2574741">
                  <a:moveTo>
                    <a:pt x="22116" y="0"/>
                  </a:moveTo>
                  <a:lnTo>
                    <a:pt x="4679875" y="0"/>
                  </a:lnTo>
                  <a:cubicBezTo>
                    <a:pt x="4692089" y="0"/>
                    <a:pt x="4701991" y="9902"/>
                    <a:pt x="4701991" y="22116"/>
                  </a:cubicBezTo>
                  <a:lnTo>
                    <a:pt x="4701991" y="2552624"/>
                  </a:lnTo>
                  <a:cubicBezTo>
                    <a:pt x="4701991" y="2564839"/>
                    <a:pt x="4692089" y="2574741"/>
                    <a:pt x="4679875" y="2574741"/>
                  </a:cubicBezTo>
                  <a:lnTo>
                    <a:pt x="22116" y="2574741"/>
                  </a:lnTo>
                  <a:cubicBezTo>
                    <a:pt x="16251" y="2574741"/>
                    <a:pt x="10625" y="2572410"/>
                    <a:pt x="6478" y="2568263"/>
                  </a:cubicBezTo>
                  <a:cubicBezTo>
                    <a:pt x="2330" y="2564115"/>
                    <a:pt x="0" y="2558490"/>
                    <a:pt x="0" y="2552624"/>
                  </a:cubicBezTo>
                  <a:lnTo>
                    <a:pt x="0" y="22116"/>
                  </a:lnTo>
                  <a:cubicBezTo>
                    <a:pt x="0" y="9902"/>
                    <a:pt x="9902" y="0"/>
                    <a:pt x="22116" y="0"/>
                  </a:cubicBezTo>
                  <a:close/>
                </a:path>
              </a:pathLst>
            </a:custGeom>
            <a:solidFill>
              <a:srgbClr val="F8F6ED"/>
            </a:solidFill>
            <a:ln w="28575" cap="rnd">
              <a:solidFill>
                <a:srgbClr val="504E43"/>
              </a:solidFill>
              <a:prstDash val="lgDash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701991" cy="2641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6980734" y="3061318"/>
            <a:ext cx="10645254" cy="5403615"/>
          </a:xfrm>
          <a:custGeom>
            <a:avLst/>
            <a:gdLst/>
            <a:ahLst/>
            <a:cxnLst/>
            <a:rect l="l" t="t" r="r" b="b"/>
            <a:pathLst>
              <a:path w="10645254" h="5403615">
                <a:moveTo>
                  <a:pt x="0" y="0"/>
                </a:moveTo>
                <a:lnTo>
                  <a:pt x="10645253" y="0"/>
                </a:lnTo>
                <a:lnTo>
                  <a:pt x="10645253" y="5403614"/>
                </a:lnTo>
                <a:lnTo>
                  <a:pt x="0" y="5403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3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1555" y="8707876"/>
            <a:ext cx="1362106" cy="98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spc="66">
                <a:solidFill>
                  <a:srgbClr val="504E43"/>
                </a:solidFill>
                <a:latin typeface="モトヤアポロ Heavy"/>
                <a:ea typeface="モトヤアポロ Heavy"/>
                <a:cs typeface="モトヤアポロ Heavy"/>
                <a:sym typeface="モトヤアポロ Heavy"/>
              </a:rPr>
              <a:t>09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4303" y="373062"/>
            <a:ext cx="16386692" cy="92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>
                <a:solidFill>
                  <a:srgbClr val="504E43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THRESHOLDING TECHNIQUE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3828" y="1258302"/>
            <a:ext cx="17300599" cy="137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1054" lvl="1" indent="-335527" algn="l">
              <a:lnSpc>
                <a:spcPts val="4351"/>
              </a:lnSpc>
              <a:buFont typeface="Arial"/>
              <a:buChar char="•"/>
            </a:pPr>
            <a:r>
              <a:rPr lang="en-US" sz="3108" spc="55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A segmentation method that converts grayscale images into binary images by setting a threshold value to distinguish between different pixel intensities.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85664" y="8464932"/>
            <a:ext cx="10264136" cy="517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31"/>
              </a:lnSpc>
            </a:pPr>
            <a:r>
              <a:rPr lang="en-US" sz="3308" u="sng" spc="59" dirty="0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Bone Boundary Thresholding and Applying Contour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3828" y="2856756"/>
            <a:ext cx="6006710" cy="309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 spc="57">
                <a:solidFill>
                  <a:srgbClr val="000000"/>
                </a:solidFill>
                <a:latin typeface="モトヤアポロ Bold"/>
                <a:ea typeface="モトヤアポロ Bold"/>
                <a:cs typeface="モトヤアポロ Bold"/>
                <a:sym typeface="モトヤアポロ Bold"/>
              </a:rPr>
              <a:t>Key OpenCV Functions : 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cv2.GaussianBlur()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cv2.threshold()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cv2.findContours()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 spc="57">
                <a:solidFill>
                  <a:srgbClr val="000000"/>
                </a:solidFill>
                <a:latin typeface="モトヤアポロ Light"/>
                <a:ea typeface="モトヤアポロ Light"/>
                <a:cs typeface="モトヤアポロ Light"/>
                <a:sym typeface="モトヤアポロ Light"/>
              </a:rPr>
              <a:t>cv2.drawContours()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1103</Words>
  <Application>Microsoft Office PowerPoint</Application>
  <PresentationFormat>Custom</PresentationFormat>
  <Paragraphs>204</Paragraphs>
  <Slides>21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Poppins</vt:lpstr>
      <vt:lpstr>モトヤアポロ Light</vt:lpstr>
      <vt:lpstr>モトヤアポロ Bold</vt:lpstr>
      <vt:lpstr>Arial</vt:lpstr>
      <vt:lpstr>モトヤアポロ Heavy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BTP  PPT</dc:title>
  <cp:lastModifiedBy>INSHA BANO</cp:lastModifiedBy>
  <cp:revision>4</cp:revision>
  <dcterms:created xsi:type="dcterms:W3CDTF">2006-08-16T00:00:00Z</dcterms:created>
  <dcterms:modified xsi:type="dcterms:W3CDTF">2024-09-20T19:56:20Z</dcterms:modified>
  <dc:identifier>DAGROsAhW48</dc:identifier>
</cp:coreProperties>
</file>